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76"/>
  </p:handoutMasterIdLst>
  <p:sldIdLst>
    <p:sldId id="256" r:id="rId2"/>
    <p:sldId id="257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7" r:id="rId14"/>
    <p:sldId id="373" r:id="rId15"/>
    <p:sldId id="375" r:id="rId16"/>
    <p:sldId id="374" r:id="rId17"/>
    <p:sldId id="376" r:id="rId18"/>
    <p:sldId id="378" r:id="rId19"/>
    <p:sldId id="379" r:id="rId20"/>
    <p:sldId id="380" r:id="rId21"/>
    <p:sldId id="381" r:id="rId22"/>
    <p:sldId id="382" r:id="rId23"/>
    <p:sldId id="383" r:id="rId24"/>
    <p:sldId id="436" r:id="rId25"/>
    <p:sldId id="385" r:id="rId26"/>
    <p:sldId id="386" r:id="rId27"/>
    <p:sldId id="387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3" r:id="rId42"/>
    <p:sldId id="404" r:id="rId43"/>
    <p:sldId id="405" r:id="rId44"/>
    <p:sldId id="406" r:id="rId45"/>
    <p:sldId id="407" r:id="rId46"/>
    <p:sldId id="408" r:id="rId47"/>
    <p:sldId id="409" r:id="rId48"/>
    <p:sldId id="437" r:id="rId49"/>
    <p:sldId id="410" r:id="rId50"/>
    <p:sldId id="411" r:id="rId51"/>
    <p:sldId id="412" r:id="rId52"/>
    <p:sldId id="413" r:id="rId53"/>
    <p:sldId id="415" r:id="rId54"/>
    <p:sldId id="416" r:id="rId55"/>
    <p:sldId id="417" r:id="rId56"/>
    <p:sldId id="418" r:id="rId57"/>
    <p:sldId id="435" r:id="rId58"/>
    <p:sldId id="419" r:id="rId59"/>
    <p:sldId id="420" r:id="rId60"/>
    <p:sldId id="421" r:id="rId61"/>
    <p:sldId id="422" r:id="rId62"/>
    <p:sldId id="423" r:id="rId63"/>
    <p:sldId id="424" r:id="rId64"/>
    <p:sldId id="425" r:id="rId65"/>
    <p:sldId id="426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260" r:id="rId7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66"/>
    <a:srgbClr val="660066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20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CE645-870C-4814-BC35-50B7A8732FD3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76BF0-6985-4A54-8564-B8362ABBF1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68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0-F87D-46C3-8A9A-A39F51776E2B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4F1-1257-4C25-AB8A-807CA769B91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98" y="1268760"/>
            <a:ext cx="3240360" cy="4368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reeform 12"/>
          <p:cNvSpPr>
            <a:spLocks/>
          </p:cNvSpPr>
          <p:nvPr userDrawn="1"/>
        </p:nvSpPr>
        <p:spPr bwMode="auto">
          <a:xfrm rot="5400000">
            <a:off x="-2500895" y="2500896"/>
            <a:ext cx="6859588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rgbClr val="F3BC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576064"/>
          </a:xfrm>
        </p:spPr>
        <p:txBody>
          <a:bodyPr>
            <a:normAutofit/>
          </a:bodyPr>
          <a:lstStyle>
            <a:lvl1pPr algn="l"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472608"/>
          </a:xfrm>
        </p:spPr>
        <p:txBody>
          <a:bodyPr>
            <a:normAutofit/>
          </a:bodyPr>
          <a:lstStyle>
            <a:lvl1pPr marL="360000" indent="-288000">
              <a:lnSpc>
                <a:spcPts val="32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lnSpc>
                <a:spcPts val="3200"/>
              </a:lnSpc>
              <a:spcBef>
                <a:spcPts val="500"/>
              </a:spcBef>
              <a:defRPr sz="24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lnSpc>
                <a:spcPts val="3200"/>
              </a:lnSpc>
              <a:spcBef>
                <a:spcPts val="500"/>
              </a:spcBef>
              <a:defRPr sz="24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lnSpc>
                <a:spcPts val="3200"/>
              </a:lnSpc>
              <a:spcBef>
                <a:spcPts val="500"/>
              </a:spcBef>
              <a:defRPr sz="24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lnSpc>
                <a:spcPts val="3200"/>
              </a:lnSpc>
              <a:spcBef>
                <a:spcPts val="500"/>
              </a:spcBef>
              <a:defRPr sz="24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0-F87D-46C3-8A9A-A39F51776E2B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4F1-1257-4C25-AB8A-807CA769B911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6815519" y="122572"/>
            <a:ext cx="2076961" cy="794231"/>
            <a:chOff x="2474" y="1891"/>
            <a:chExt cx="1681" cy="482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074" y="1891"/>
              <a:ext cx="482" cy="482"/>
            </a:xfrm>
            <a:custGeom>
              <a:avLst/>
              <a:gdLst>
                <a:gd name="T0" fmla="*/ 963 w 964"/>
                <a:gd name="T1" fmla="*/ 507 h 964"/>
                <a:gd name="T2" fmla="*/ 954 w 964"/>
                <a:gd name="T3" fmla="*/ 579 h 964"/>
                <a:gd name="T4" fmla="*/ 934 w 964"/>
                <a:gd name="T5" fmla="*/ 647 h 964"/>
                <a:gd name="T6" fmla="*/ 906 w 964"/>
                <a:gd name="T7" fmla="*/ 712 h 964"/>
                <a:gd name="T8" fmla="*/ 868 w 964"/>
                <a:gd name="T9" fmla="*/ 770 h 964"/>
                <a:gd name="T10" fmla="*/ 823 w 964"/>
                <a:gd name="T11" fmla="*/ 822 h 964"/>
                <a:gd name="T12" fmla="*/ 771 w 964"/>
                <a:gd name="T13" fmla="*/ 868 h 964"/>
                <a:gd name="T14" fmla="*/ 712 w 964"/>
                <a:gd name="T15" fmla="*/ 905 h 964"/>
                <a:gd name="T16" fmla="*/ 647 w 964"/>
                <a:gd name="T17" fmla="*/ 934 h 964"/>
                <a:gd name="T18" fmla="*/ 580 w 964"/>
                <a:gd name="T19" fmla="*/ 954 h 964"/>
                <a:gd name="T20" fmla="*/ 507 w 964"/>
                <a:gd name="T21" fmla="*/ 963 h 964"/>
                <a:gd name="T22" fmla="*/ 457 w 964"/>
                <a:gd name="T23" fmla="*/ 963 h 964"/>
                <a:gd name="T24" fmla="*/ 385 w 964"/>
                <a:gd name="T25" fmla="*/ 954 h 964"/>
                <a:gd name="T26" fmla="*/ 317 w 964"/>
                <a:gd name="T27" fmla="*/ 934 h 964"/>
                <a:gd name="T28" fmla="*/ 252 w 964"/>
                <a:gd name="T29" fmla="*/ 905 h 964"/>
                <a:gd name="T30" fmla="*/ 194 w 964"/>
                <a:gd name="T31" fmla="*/ 868 h 964"/>
                <a:gd name="T32" fmla="*/ 142 w 964"/>
                <a:gd name="T33" fmla="*/ 822 h 964"/>
                <a:gd name="T34" fmla="*/ 96 w 964"/>
                <a:gd name="T35" fmla="*/ 770 h 964"/>
                <a:gd name="T36" fmla="*/ 59 w 964"/>
                <a:gd name="T37" fmla="*/ 712 h 964"/>
                <a:gd name="T38" fmla="*/ 29 w 964"/>
                <a:gd name="T39" fmla="*/ 647 h 964"/>
                <a:gd name="T40" fmla="*/ 10 w 964"/>
                <a:gd name="T41" fmla="*/ 579 h 964"/>
                <a:gd name="T42" fmla="*/ 1 w 964"/>
                <a:gd name="T43" fmla="*/ 507 h 964"/>
                <a:gd name="T44" fmla="*/ 1 w 964"/>
                <a:gd name="T45" fmla="*/ 457 h 964"/>
                <a:gd name="T46" fmla="*/ 10 w 964"/>
                <a:gd name="T47" fmla="*/ 384 h 964"/>
                <a:gd name="T48" fmla="*/ 29 w 964"/>
                <a:gd name="T49" fmla="*/ 316 h 964"/>
                <a:gd name="T50" fmla="*/ 59 w 964"/>
                <a:gd name="T51" fmla="*/ 252 h 964"/>
                <a:gd name="T52" fmla="*/ 96 w 964"/>
                <a:gd name="T53" fmla="*/ 193 h 964"/>
                <a:gd name="T54" fmla="*/ 142 w 964"/>
                <a:gd name="T55" fmla="*/ 141 h 964"/>
                <a:gd name="T56" fmla="*/ 194 w 964"/>
                <a:gd name="T57" fmla="*/ 95 h 964"/>
                <a:gd name="T58" fmla="*/ 252 w 964"/>
                <a:gd name="T59" fmla="*/ 58 h 964"/>
                <a:gd name="T60" fmla="*/ 317 w 964"/>
                <a:gd name="T61" fmla="*/ 29 h 964"/>
                <a:gd name="T62" fmla="*/ 385 w 964"/>
                <a:gd name="T63" fmla="*/ 10 h 964"/>
                <a:gd name="T64" fmla="*/ 457 w 964"/>
                <a:gd name="T65" fmla="*/ 1 h 964"/>
                <a:gd name="T66" fmla="*/ 507 w 964"/>
                <a:gd name="T67" fmla="*/ 1 h 964"/>
                <a:gd name="T68" fmla="*/ 580 w 964"/>
                <a:gd name="T69" fmla="*/ 10 h 964"/>
                <a:gd name="T70" fmla="*/ 647 w 964"/>
                <a:gd name="T71" fmla="*/ 29 h 964"/>
                <a:gd name="T72" fmla="*/ 712 w 964"/>
                <a:gd name="T73" fmla="*/ 58 h 964"/>
                <a:gd name="T74" fmla="*/ 771 w 964"/>
                <a:gd name="T75" fmla="*/ 95 h 964"/>
                <a:gd name="T76" fmla="*/ 823 w 964"/>
                <a:gd name="T77" fmla="*/ 141 h 964"/>
                <a:gd name="T78" fmla="*/ 868 w 964"/>
                <a:gd name="T79" fmla="*/ 193 h 964"/>
                <a:gd name="T80" fmla="*/ 906 w 964"/>
                <a:gd name="T81" fmla="*/ 252 h 964"/>
                <a:gd name="T82" fmla="*/ 934 w 964"/>
                <a:gd name="T83" fmla="*/ 316 h 964"/>
                <a:gd name="T84" fmla="*/ 954 w 964"/>
                <a:gd name="T85" fmla="*/ 384 h 964"/>
                <a:gd name="T86" fmla="*/ 963 w 964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4" h="964">
                  <a:moveTo>
                    <a:pt x="964" y="482"/>
                  </a:moveTo>
                  <a:lnTo>
                    <a:pt x="964" y="482"/>
                  </a:lnTo>
                  <a:lnTo>
                    <a:pt x="963" y="507"/>
                  </a:lnTo>
                  <a:lnTo>
                    <a:pt x="961" y="531"/>
                  </a:lnTo>
                  <a:lnTo>
                    <a:pt x="959" y="555"/>
                  </a:lnTo>
                  <a:lnTo>
                    <a:pt x="954" y="579"/>
                  </a:lnTo>
                  <a:lnTo>
                    <a:pt x="948" y="602"/>
                  </a:lnTo>
                  <a:lnTo>
                    <a:pt x="942" y="625"/>
                  </a:lnTo>
                  <a:lnTo>
                    <a:pt x="934" y="647"/>
                  </a:lnTo>
                  <a:lnTo>
                    <a:pt x="926" y="669"/>
                  </a:lnTo>
                  <a:lnTo>
                    <a:pt x="916" y="691"/>
                  </a:lnTo>
                  <a:lnTo>
                    <a:pt x="906" y="712"/>
                  </a:lnTo>
                  <a:lnTo>
                    <a:pt x="894" y="731"/>
                  </a:lnTo>
                  <a:lnTo>
                    <a:pt x="881" y="751"/>
                  </a:lnTo>
                  <a:lnTo>
                    <a:pt x="868" y="770"/>
                  </a:lnTo>
                  <a:lnTo>
                    <a:pt x="854" y="789"/>
                  </a:lnTo>
                  <a:lnTo>
                    <a:pt x="839" y="806"/>
                  </a:lnTo>
                  <a:lnTo>
                    <a:pt x="823" y="822"/>
                  </a:lnTo>
                  <a:lnTo>
                    <a:pt x="806" y="838"/>
                  </a:lnTo>
                  <a:lnTo>
                    <a:pt x="788" y="853"/>
                  </a:lnTo>
                  <a:lnTo>
                    <a:pt x="771" y="868"/>
                  </a:lnTo>
                  <a:lnTo>
                    <a:pt x="751" y="881"/>
                  </a:lnTo>
                  <a:lnTo>
                    <a:pt x="732" y="894"/>
                  </a:lnTo>
                  <a:lnTo>
                    <a:pt x="712" y="905"/>
                  </a:lnTo>
                  <a:lnTo>
                    <a:pt x="691" y="917"/>
                  </a:lnTo>
                  <a:lnTo>
                    <a:pt x="669" y="926"/>
                  </a:lnTo>
                  <a:lnTo>
                    <a:pt x="647" y="934"/>
                  </a:lnTo>
                  <a:lnTo>
                    <a:pt x="626" y="942"/>
                  </a:lnTo>
                  <a:lnTo>
                    <a:pt x="603" y="949"/>
                  </a:lnTo>
                  <a:lnTo>
                    <a:pt x="580" y="954"/>
                  </a:lnTo>
                  <a:lnTo>
                    <a:pt x="555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2" y="964"/>
                  </a:lnTo>
                  <a:lnTo>
                    <a:pt x="482" y="964"/>
                  </a:lnTo>
                  <a:lnTo>
                    <a:pt x="457" y="963"/>
                  </a:lnTo>
                  <a:lnTo>
                    <a:pt x="433" y="962"/>
                  </a:lnTo>
                  <a:lnTo>
                    <a:pt x="409" y="958"/>
                  </a:lnTo>
                  <a:lnTo>
                    <a:pt x="385" y="954"/>
                  </a:lnTo>
                  <a:lnTo>
                    <a:pt x="362" y="949"/>
                  </a:lnTo>
                  <a:lnTo>
                    <a:pt x="339" y="942"/>
                  </a:lnTo>
                  <a:lnTo>
                    <a:pt x="317" y="934"/>
                  </a:lnTo>
                  <a:lnTo>
                    <a:pt x="295" y="926"/>
                  </a:lnTo>
                  <a:lnTo>
                    <a:pt x="273" y="917"/>
                  </a:lnTo>
                  <a:lnTo>
                    <a:pt x="252" y="905"/>
                  </a:lnTo>
                  <a:lnTo>
                    <a:pt x="232" y="894"/>
                  </a:lnTo>
                  <a:lnTo>
                    <a:pt x="212" y="881"/>
                  </a:lnTo>
                  <a:lnTo>
                    <a:pt x="194" y="868"/>
                  </a:lnTo>
                  <a:lnTo>
                    <a:pt x="175" y="853"/>
                  </a:lnTo>
                  <a:lnTo>
                    <a:pt x="158" y="838"/>
                  </a:lnTo>
                  <a:lnTo>
                    <a:pt x="142" y="822"/>
                  </a:lnTo>
                  <a:lnTo>
                    <a:pt x="126" y="806"/>
                  </a:lnTo>
                  <a:lnTo>
                    <a:pt x="111" y="789"/>
                  </a:lnTo>
                  <a:lnTo>
                    <a:pt x="96" y="770"/>
                  </a:lnTo>
                  <a:lnTo>
                    <a:pt x="83" y="751"/>
                  </a:lnTo>
                  <a:lnTo>
                    <a:pt x="70" y="731"/>
                  </a:lnTo>
                  <a:lnTo>
                    <a:pt x="59" y="712"/>
                  </a:lnTo>
                  <a:lnTo>
                    <a:pt x="47" y="691"/>
                  </a:lnTo>
                  <a:lnTo>
                    <a:pt x="38" y="669"/>
                  </a:lnTo>
                  <a:lnTo>
                    <a:pt x="29" y="647"/>
                  </a:lnTo>
                  <a:lnTo>
                    <a:pt x="22" y="625"/>
                  </a:lnTo>
                  <a:lnTo>
                    <a:pt x="15" y="602"/>
                  </a:lnTo>
                  <a:lnTo>
                    <a:pt x="10" y="579"/>
                  </a:lnTo>
                  <a:lnTo>
                    <a:pt x="6" y="555"/>
                  </a:lnTo>
                  <a:lnTo>
                    <a:pt x="2" y="531"/>
                  </a:lnTo>
                  <a:lnTo>
                    <a:pt x="1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1" y="457"/>
                  </a:lnTo>
                  <a:lnTo>
                    <a:pt x="2" y="433"/>
                  </a:lnTo>
                  <a:lnTo>
                    <a:pt x="6" y="409"/>
                  </a:lnTo>
                  <a:lnTo>
                    <a:pt x="10" y="384"/>
                  </a:lnTo>
                  <a:lnTo>
                    <a:pt x="15" y="361"/>
                  </a:lnTo>
                  <a:lnTo>
                    <a:pt x="22" y="338"/>
                  </a:lnTo>
                  <a:lnTo>
                    <a:pt x="29" y="316"/>
                  </a:lnTo>
                  <a:lnTo>
                    <a:pt x="38" y="295"/>
                  </a:lnTo>
                  <a:lnTo>
                    <a:pt x="47" y="273"/>
                  </a:lnTo>
                  <a:lnTo>
                    <a:pt x="59" y="252"/>
                  </a:lnTo>
                  <a:lnTo>
                    <a:pt x="70" y="232"/>
                  </a:lnTo>
                  <a:lnTo>
                    <a:pt x="83" y="213"/>
                  </a:lnTo>
                  <a:lnTo>
                    <a:pt x="96" y="193"/>
                  </a:lnTo>
                  <a:lnTo>
                    <a:pt x="111" y="176"/>
                  </a:lnTo>
                  <a:lnTo>
                    <a:pt x="126" y="157"/>
                  </a:lnTo>
                  <a:lnTo>
                    <a:pt x="142" y="141"/>
                  </a:lnTo>
                  <a:lnTo>
                    <a:pt x="158" y="125"/>
                  </a:lnTo>
                  <a:lnTo>
                    <a:pt x="175" y="110"/>
                  </a:lnTo>
                  <a:lnTo>
                    <a:pt x="194" y="95"/>
                  </a:lnTo>
                  <a:lnTo>
                    <a:pt x="212" y="82"/>
                  </a:lnTo>
                  <a:lnTo>
                    <a:pt x="232" y="70"/>
                  </a:lnTo>
                  <a:lnTo>
                    <a:pt x="252" y="58"/>
                  </a:lnTo>
                  <a:lnTo>
                    <a:pt x="273" y="48"/>
                  </a:lnTo>
                  <a:lnTo>
                    <a:pt x="295" y="38"/>
                  </a:lnTo>
                  <a:lnTo>
                    <a:pt x="317" y="29"/>
                  </a:lnTo>
                  <a:lnTo>
                    <a:pt x="339" y="21"/>
                  </a:lnTo>
                  <a:lnTo>
                    <a:pt x="362" y="16"/>
                  </a:lnTo>
                  <a:lnTo>
                    <a:pt x="385" y="10"/>
                  </a:lnTo>
                  <a:lnTo>
                    <a:pt x="409" y="5"/>
                  </a:lnTo>
                  <a:lnTo>
                    <a:pt x="433" y="3"/>
                  </a:lnTo>
                  <a:lnTo>
                    <a:pt x="457" y="1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5" y="5"/>
                  </a:lnTo>
                  <a:lnTo>
                    <a:pt x="580" y="10"/>
                  </a:lnTo>
                  <a:lnTo>
                    <a:pt x="603" y="16"/>
                  </a:lnTo>
                  <a:lnTo>
                    <a:pt x="626" y="21"/>
                  </a:lnTo>
                  <a:lnTo>
                    <a:pt x="647" y="29"/>
                  </a:lnTo>
                  <a:lnTo>
                    <a:pt x="669" y="38"/>
                  </a:lnTo>
                  <a:lnTo>
                    <a:pt x="691" y="48"/>
                  </a:lnTo>
                  <a:lnTo>
                    <a:pt x="712" y="58"/>
                  </a:lnTo>
                  <a:lnTo>
                    <a:pt x="732" y="70"/>
                  </a:lnTo>
                  <a:lnTo>
                    <a:pt x="751" y="82"/>
                  </a:lnTo>
                  <a:lnTo>
                    <a:pt x="771" y="95"/>
                  </a:lnTo>
                  <a:lnTo>
                    <a:pt x="788" y="110"/>
                  </a:lnTo>
                  <a:lnTo>
                    <a:pt x="806" y="125"/>
                  </a:lnTo>
                  <a:lnTo>
                    <a:pt x="823" y="141"/>
                  </a:lnTo>
                  <a:lnTo>
                    <a:pt x="839" y="157"/>
                  </a:lnTo>
                  <a:lnTo>
                    <a:pt x="854" y="176"/>
                  </a:lnTo>
                  <a:lnTo>
                    <a:pt x="868" y="193"/>
                  </a:lnTo>
                  <a:lnTo>
                    <a:pt x="881" y="213"/>
                  </a:lnTo>
                  <a:lnTo>
                    <a:pt x="894" y="232"/>
                  </a:lnTo>
                  <a:lnTo>
                    <a:pt x="906" y="252"/>
                  </a:lnTo>
                  <a:lnTo>
                    <a:pt x="916" y="273"/>
                  </a:lnTo>
                  <a:lnTo>
                    <a:pt x="926" y="295"/>
                  </a:lnTo>
                  <a:lnTo>
                    <a:pt x="934" y="316"/>
                  </a:lnTo>
                  <a:lnTo>
                    <a:pt x="942" y="338"/>
                  </a:lnTo>
                  <a:lnTo>
                    <a:pt x="948" y="361"/>
                  </a:lnTo>
                  <a:lnTo>
                    <a:pt x="954" y="384"/>
                  </a:lnTo>
                  <a:lnTo>
                    <a:pt x="959" y="409"/>
                  </a:lnTo>
                  <a:lnTo>
                    <a:pt x="961" y="433"/>
                  </a:lnTo>
                  <a:lnTo>
                    <a:pt x="963" y="457"/>
                  </a:lnTo>
                  <a:lnTo>
                    <a:pt x="964" y="482"/>
                  </a:lnTo>
                  <a:lnTo>
                    <a:pt x="964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474" y="1891"/>
              <a:ext cx="481" cy="482"/>
            </a:xfrm>
            <a:custGeom>
              <a:avLst/>
              <a:gdLst>
                <a:gd name="T0" fmla="*/ 963 w 963"/>
                <a:gd name="T1" fmla="*/ 507 h 964"/>
                <a:gd name="T2" fmla="*/ 954 w 963"/>
                <a:gd name="T3" fmla="*/ 579 h 964"/>
                <a:gd name="T4" fmla="*/ 934 w 963"/>
                <a:gd name="T5" fmla="*/ 647 h 964"/>
                <a:gd name="T6" fmla="*/ 905 w 963"/>
                <a:gd name="T7" fmla="*/ 712 h 964"/>
                <a:gd name="T8" fmla="*/ 867 w 963"/>
                <a:gd name="T9" fmla="*/ 770 h 964"/>
                <a:gd name="T10" fmla="*/ 822 w 963"/>
                <a:gd name="T11" fmla="*/ 822 h 964"/>
                <a:gd name="T12" fmla="*/ 769 w 963"/>
                <a:gd name="T13" fmla="*/ 868 h 964"/>
                <a:gd name="T14" fmla="*/ 711 w 963"/>
                <a:gd name="T15" fmla="*/ 905 h 964"/>
                <a:gd name="T16" fmla="*/ 647 w 963"/>
                <a:gd name="T17" fmla="*/ 934 h 964"/>
                <a:gd name="T18" fmla="*/ 578 w 963"/>
                <a:gd name="T19" fmla="*/ 954 h 964"/>
                <a:gd name="T20" fmla="*/ 507 w 963"/>
                <a:gd name="T21" fmla="*/ 963 h 964"/>
                <a:gd name="T22" fmla="*/ 456 w 963"/>
                <a:gd name="T23" fmla="*/ 963 h 964"/>
                <a:gd name="T24" fmla="*/ 385 w 963"/>
                <a:gd name="T25" fmla="*/ 954 h 964"/>
                <a:gd name="T26" fmla="*/ 315 w 963"/>
                <a:gd name="T27" fmla="*/ 934 h 964"/>
                <a:gd name="T28" fmla="*/ 252 w 963"/>
                <a:gd name="T29" fmla="*/ 905 h 964"/>
                <a:gd name="T30" fmla="*/ 193 w 963"/>
                <a:gd name="T31" fmla="*/ 868 h 964"/>
                <a:gd name="T32" fmla="*/ 140 w 963"/>
                <a:gd name="T33" fmla="*/ 822 h 964"/>
                <a:gd name="T34" fmla="*/ 95 w 963"/>
                <a:gd name="T35" fmla="*/ 770 h 964"/>
                <a:gd name="T36" fmla="*/ 57 w 963"/>
                <a:gd name="T37" fmla="*/ 712 h 964"/>
                <a:gd name="T38" fmla="*/ 29 w 963"/>
                <a:gd name="T39" fmla="*/ 647 h 964"/>
                <a:gd name="T40" fmla="*/ 9 w 963"/>
                <a:gd name="T41" fmla="*/ 579 h 964"/>
                <a:gd name="T42" fmla="*/ 0 w 963"/>
                <a:gd name="T43" fmla="*/ 507 h 964"/>
                <a:gd name="T44" fmla="*/ 0 w 963"/>
                <a:gd name="T45" fmla="*/ 457 h 964"/>
                <a:gd name="T46" fmla="*/ 9 w 963"/>
                <a:gd name="T47" fmla="*/ 384 h 964"/>
                <a:gd name="T48" fmla="*/ 29 w 963"/>
                <a:gd name="T49" fmla="*/ 316 h 964"/>
                <a:gd name="T50" fmla="*/ 57 w 963"/>
                <a:gd name="T51" fmla="*/ 252 h 964"/>
                <a:gd name="T52" fmla="*/ 95 w 963"/>
                <a:gd name="T53" fmla="*/ 193 h 964"/>
                <a:gd name="T54" fmla="*/ 140 w 963"/>
                <a:gd name="T55" fmla="*/ 141 h 964"/>
                <a:gd name="T56" fmla="*/ 193 w 963"/>
                <a:gd name="T57" fmla="*/ 95 h 964"/>
                <a:gd name="T58" fmla="*/ 252 w 963"/>
                <a:gd name="T59" fmla="*/ 58 h 964"/>
                <a:gd name="T60" fmla="*/ 315 w 963"/>
                <a:gd name="T61" fmla="*/ 29 h 964"/>
                <a:gd name="T62" fmla="*/ 385 w 963"/>
                <a:gd name="T63" fmla="*/ 10 h 964"/>
                <a:gd name="T64" fmla="*/ 456 w 963"/>
                <a:gd name="T65" fmla="*/ 1 h 964"/>
                <a:gd name="T66" fmla="*/ 507 w 963"/>
                <a:gd name="T67" fmla="*/ 1 h 964"/>
                <a:gd name="T68" fmla="*/ 578 w 963"/>
                <a:gd name="T69" fmla="*/ 10 h 964"/>
                <a:gd name="T70" fmla="*/ 647 w 963"/>
                <a:gd name="T71" fmla="*/ 29 h 964"/>
                <a:gd name="T72" fmla="*/ 711 w 963"/>
                <a:gd name="T73" fmla="*/ 58 h 964"/>
                <a:gd name="T74" fmla="*/ 769 w 963"/>
                <a:gd name="T75" fmla="*/ 95 h 964"/>
                <a:gd name="T76" fmla="*/ 822 w 963"/>
                <a:gd name="T77" fmla="*/ 141 h 964"/>
                <a:gd name="T78" fmla="*/ 867 w 963"/>
                <a:gd name="T79" fmla="*/ 193 h 964"/>
                <a:gd name="T80" fmla="*/ 905 w 963"/>
                <a:gd name="T81" fmla="*/ 252 h 964"/>
                <a:gd name="T82" fmla="*/ 934 w 963"/>
                <a:gd name="T83" fmla="*/ 316 h 964"/>
                <a:gd name="T84" fmla="*/ 954 w 963"/>
                <a:gd name="T85" fmla="*/ 384 h 964"/>
                <a:gd name="T86" fmla="*/ 963 w 963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3" h="964">
                  <a:moveTo>
                    <a:pt x="963" y="482"/>
                  </a:moveTo>
                  <a:lnTo>
                    <a:pt x="963" y="482"/>
                  </a:lnTo>
                  <a:lnTo>
                    <a:pt x="963" y="507"/>
                  </a:lnTo>
                  <a:lnTo>
                    <a:pt x="961" y="531"/>
                  </a:lnTo>
                  <a:lnTo>
                    <a:pt x="957" y="555"/>
                  </a:lnTo>
                  <a:lnTo>
                    <a:pt x="954" y="579"/>
                  </a:lnTo>
                  <a:lnTo>
                    <a:pt x="948" y="602"/>
                  </a:lnTo>
                  <a:lnTo>
                    <a:pt x="941" y="625"/>
                  </a:lnTo>
                  <a:lnTo>
                    <a:pt x="934" y="647"/>
                  </a:lnTo>
                  <a:lnTo>
                    <a:pt x="925" y="669"/>
                  </a:lnTo>
                  <a:lnTo>
                    <a:pt x="916" y="691"/>
                  </a:lnTo>
                  <a:lnTo>
                    <a:pt x="905" y="712"/>
                  </a:lnTo>
                  <a:lnTo>
                    <a:pt x="894" y="731"/>
                  </a:lnTo>
                  <a:lnTo>
                    <a:pt x="881" y="751"/>
                  </a:lnTo>
                  <a:lnTo>
                    <a:pt x="867" y="770"/>
                  </a:lnTo>
                  <a:lnTo>
                    <a:pt x="853" y="789"/>
                  </a:lnTo>
                  <a:lnTo>
                    <a:pt x="838" y="806"/>
                  </a:lnTo>
                  <a:lnTo>
                    <a:pt x="822" y="822"/>
                  </a:lnTo>
                  <a:lnTo>
                    <a:pt x="805" y="838"/>
                  </a:lnTo>
                  <a:lnTo>
                    <a:pt x="788" y="853"/>
                  </a:lnTo>
                  <a:lnTo>
                    <a:pt x="769" y="868"/>
                  </a:lnTo>
                  <a:lnTo>
                    <a:pt x="751" y="881"/>
                  </a:lnTo>
                  <a:lnTo>
                    <a:pt x="731" y="894"/>
                  </a:lnTo>
                  <a:lnTo>
                    <a:pt x="711" y="905"/>
                  </a:lnTo>
                  <a:lnTo>
                    <a:pt x="690" y="917"/>
                  </a:lnTo>
                  <a:lnTo>
                    <a:pt x="669" y="926"/>
                  </a:lnTo>
                  <a:lnTo>
                    <a:pt x="647" y="934"/>
                  </a:lnTo>
                  <a:lnTo>
                    <a:pt x="624" y="942"/>
                  </a:lnTo>
                  <a:lnTo>
                    <a:pt x="602" y="949"/>
                  </a:lnTo>
                  <a:lnTo>
                    <a:pt x="578" y="954"/>
                  </a:lnTo>
                  <a:lnTo>
                    <a:pt x="555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1" y="964"/>
                  </a:lnTo>
                  <a:lnTo>
                    <a:pt x="481" y="964"/>
                  </a:lnTo>
                  <a:lnTo>
                    <a:pt x="456" y="963"/>
                  </a:lnTo>
                  <a:lnTo>
                    <a:pt x="432" y="962"/>
                  </a:lnTo>
                  <a:lnTo>
                    <a:pt x="408" y="958"/>
                  </a:lnTo>
                  <a:lnTo>
                    <a:pt x="385" y="954"/>
                  </a:lnTo>
                  <a:lnTo>
                    <a:pt x="360" y="949"/>
                  </a:lnTo>
                  <a:lnTo>
                    <a:pt x="339" y="942"/>
                  </a:lnTo>
                  <a:lnTo>
                    <a:pt x="315" y="934"/>
                  </a:lnTo>
                  <a:lnTo>
                    <a:pt x="294" y="926"/>
                  </a:lnTo>
                  <a:lnTo>
                    <a:pt x="273" y="917"/>
                  </a:lnTo>
                  <a:lnTo>
                    <a:pt x="252" y="905"/>
                  </a:lnTo>
                  <a:lnTo>
                    <a:pt x="231" y="894"/>
                  </a:lnTo>
                  <a:lnTo>
                    <a:pt x="212" y="881"/>
                  </a:lnTo>
                  <a:lnTo>
                    <a:pt x="193" y="868"/>
                  </a:lnTo>
                  <a:lnTo>
                    <a:pt x="175" y="853"/>
                  </a:lnTo>
                  <a:lnTo>
                    <a:pt x="158" y="838"/>
                  </a:lnTo>
                  <a:lnTo>
                    <a:pt x="140" y="822"/>
                  </a:lnTo>
                  <a:lnTo>
                    <a:pt x="124" y="806"/>
                  </a:lnTo>
                  <a:lnTo>
                    <a:pt x="109" y="789"/>
                  </a:lnTo>
                  <a:lnTo>
                    <a:pt x="95" y="770"/>
                  </a:lnTo>
                  <a:lnTo>
                    <a:pt x="82" y="751"/>
                  </a:lnTo>
                  <a:lnTo>
                    <a:pt x="69" y="731"/>
                  </a:lnTo>
                  <a:lnTo>
                    <a:pt x="57" y="712"/>
                  </a:lnTo>
                  <a:lnTo>
                    <a:pt x="47" y="691"/>
                  </a:lnTo>
                  <a:lnTo>
                    <a:pt x="38" y="669"/>
                  </a:lnTo>
                  <a:lnTo>
                    <a:pt x="29" y="647"/>
                  </a:lnTo>
                  <a:lnTo>
                    <a:pt x="22" y="625"/>
                  </a:lnTo>
                  <a:lnTo>
                    <a:pt x="15" y="602"/>
                  </a:lnTo>
                  <a:lnTo>
                    <a:pt x="9" y="579"/>
                  </a:lnTo>
                  <a:lnTo>
                    <a:pt x="6" y="555"/>
                  </a:lnTo>
                  <a:lnTo>
                    <a:pt x="2" y="531"/>
                  </a:lnTo>
                  <a:lnTo>
                    <a:pt x="0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57"/>
                  </a:lnTo>
                  <a:lnTo>
                    <a:pt x="2" y="433"/>
                  </a:lnTo>
                  <a:lnTo>
                    <a:pt x="6" y="409"/>
                  </a:lnTo>
                  <a:lnTo>
                    <a:pt x="9" y="384"/>
                  </a:lnTo>
                  <a:lnTo>
                    <a:pt x="15" y="361"/>
                  </a:lnTo>
                  <a:lnTo>
                    <a:pt x="22" y="338"/>
                  </a:lnTo>
                  <a:lnTo>
                    <a:pt x="29" y="316"/>
                  </a:lnTo>
                  <a:lnTo>
                    <a:pt x="38" y="295"/>
                  </a:lnTo>
                  <a:lnTo>
                    <a:pt x="47" y="273"/>
                  </a:lnTo>
                  <a:lnTo>
                    <a:pt x="57" y="252"/>
                  </a:lnTo>
                  <a:lnTo>
                    <a:pt x="69" y="232"/>
                  </a:lnTo>
                  <a:lnTo>
                    <a:pt x="82" y="213"/>
                  </a:lnTo>
                  <a:lnTo>
                    <a:pt x="95" y="193"/>
                  </a:lnTo>
                  <a:lnTo>
                    <a:pt x="109" y="176"/>
                  </a:lnTo>
                  <a:lnTo>
                    <a:pt x="124" y="157"/>
                  </a:lnTo>
                  <a:lnTo>
                    <a:pt x="140" y="141"/>
                  </a:lnTo>
                  <a:lnTo>
                    <a:pt x="158" y="125"/>
                  </a:lnTo>
                  <a:lnTo>
                    <a:pt x="175" y="110"/>
                  </a:lnTo>
                  <a:lnTo>
                    <a:pt x="193" y="95"/>
                  </a:lnTo>
                  <a:lnTo>
                    <a:pt x="212" y="82"/>
                  </a:lnTo>
                  <a:lnTo>
                    <a:pt x="231" y="70"/>
                  </a:lnTo>
                  <a:lnTo>
                    <a:pt x="252" y="58"/>
                  </a:lnTo>
                  <a:lnTo>
                    <a:pt x="273" y="48"/>
                  </a:lnTo>
                  <a:lnTo>
                    <a:pt x="294" y="38"/>
                  </a:lnTo>
                  <a:lnTo>
                    <a:pt x="315" y="29"/>
                  </a:lnTo>
                  <a:lnTo>
                    <a:pt x="339" y="21"/>
                  </a:lnTo>
                  <a:lnTo>
                    <a:pt x="360" y="16"/>
                  </a:lnTo>
                  <a:lnTo>
                    <a:pt x="385" y="10"/>
                  </a:lnTo>
                  <a:lnTo>
                    <a:pt x="408" y="5"/>
                  </a:lnTo>
                  <a:lnTo>
                    <a:pt x="432" y="3"/>
                  </a:lnTo>
                  <a:lnTo>
                    <a:pt x="456" y="1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5" y="5"/>
                  </a:lnTo>
                  <a:lnTo>
                    <a:pt x="578" y="10"/>
                  </a:lnTo>
                  <a:lnTo>
                    <a:pt x="602" y="16"/>
                  </a:lnTo>
                  <a:lnTo>
                    <a:pt x="624" y="21"/>
                  </a:lnTo>
                  <a:lnTo>
                    <a:pt x="647" y="29"/>
                  </a:lnTo>
                  <a:lnTo>
                    <a:pt x="669" y="38"/>
                  </a:lnTo>
                  <a:lnTo>
                    <a:pt x="690" y="48"/>
                  </a:lnTo>
                  <a:lnTo>
                    <a:pt x="711" y="58"/>
                  </a:lnTo>
                  <a:lnTo>
                    <a:pt x="731" y="70"/>
                  </a:lnTo>
                  <a:lnTo>
                    <a:pt x="751" y="82"/>
                  </a:lnTo>
                  <a:lnTo>
                    <a:pt x="769" y="95"/>
                  </a:lnTo>
                  <a:lnTo>
                    <a:pt x="788" y="110"/>
                  </a:lnTo>
                  <a:lnTo>
                    <a:pt x="805" y="125"/>
                  </a:lnTo>
                  <a:lnTo>
                    <a:pt x="822" y="141"/>
                  </a:lnTo>
                  <a:lnTo>
                    <a:pt x="838" y="157"/>
                  </a:lnTo>
                  <a:lnTo>
                    <a:pt x="853" y="176"/>
                  </a:lnTo>
                  <a:lnTo>
                    <a:pt x="867" y="193"/>
                  </a:lnTo>
                  <a:lnTo>
                    <a:pt x="881" y="213"/>
                  </a:lnTo>
                  <a:lnTo>
                    <a:pt x="894" y="232"/>
                  </a:lnTo>
                  <a:lnTo>
                    <a:pt x="905" y="252"/>
                  </a:lnTo>
                  <a:lnTo>
                    <a:pt x="916" y="273"/>
                  </a:lnTo>
                  <a:lnTo>
                    <a:pt x="925" y="295"/>
                  </a:lnTo>
                  <a:lnTo>
                    <a:pt x="934" y="316"/>
                  </a:lnTo>
                  <a:lnTo>
                    <a:pt x="941" y="338"/>
                  </a:lnTo>
                  <a:lnTo>
                    <a:pt x="948" y="361"/>
                  </a:lnTo>
                  <a:lnTo>
                    <a:pt x="954" y="384"/>
                  </a:lnTo>
                  <a:lnTo>
                    <a:pt x="957" y="409"/>
                  </a:lnTo>
                  <a:lnTo>
                    <a:pt x="961" y="433"/>
                  </a:lnTo>
                  <a:lnTo>
                    <a:pt x="963" y="457"/>
                  </a:lnTo>
                  <a:lnTo>
                    <a:pt x="963" y="482"/>
                  </a:lnTo>
                  <a:lnTo>
                    <a:pt x="963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673" y="1891"/>
              <a:ext cx="482" cy="482"/>
            </a:xfrm>
            <a:custGeom>
              <a:avLst/>
              <a:gdLst>
                <a:gd name="T0" fmla="*/ 963 w 965"/>
                <a:gd name="T1" fmla="*/ 507 h 964"/>
                <a:gd name="T2" fmla="*/ 954 w 965"/>
                <a:gd name="T3" fmla="*/ 579 h 964"/>
                <a:gd name="T4" fmla="*/ 935 w 965"/>
                <a:gd name="T5" fmla="*/ 647 h 964"/>
                <a:gd name="T6" fmla="*/ 906 w 965"/>
                <a:gd name="T7" fmla="*/ 712 h 964"/>
                <a:gd name="T8" fmla="*/ 869 w 965"/>
                <a:gd name="T9" fmla="*/ 770 h 964"/>
                <a:gd name="T10" fmla="*/ 823 w 965"/>
                <a:gd name="T11" fmla="*/ 822 h 964"/>
                <a:gd name="T12" fmla="*/ 771 w 965"/>
                <a:gd name="T13" fmla="*/ 868 h 964"/>
                <a:gd name="T14" fmla="*/ 712 w 965"/>
                <a:gd name="T15" fmla="*/ 905 h 964"/>
                <a:gd name="T16" fmla="*/ 648 w 965"/>
                <a:gd name="T17" fmla="*/ 934 h 964"/>
                <a:gd name="T18" fmla="*/ 580 w 965"/>
                <a:gd name="T19" fmla="*/ 954 h 964"/>
                <a:gd name="T20" fmla="*/ 507 w 965"/>
                <a:gd name="T21" fmla="*/ 963 h 964"/>
                <a:gd name="T22" fmla="*/ 458 w 965"/>
                <a:gd name="T23" fmla="*/ 963 h 964"/>
                <a:gd name="T24" fmla="*/ 385 w 965"/>
                <a:gd name="T25" fmla="*/ 954 h 964"/>
                <a:gd name="T26" fmla="*/ 317 w 965"/>
                <a:gd name="T27" fmla="*/ 934 h 964"/>
                <a:gd name="T28" fmla="*/ 253 w 965"/>
                <a:gd name="T29" fmla="*/ 905 h 964"/>
                <a:gd name="T30" fmla="*/ 194 w 965"/>
                <a:gd name="T31" fmla="*/ 868 h 964"/>
                <a:gd name="T32" fmla="*/ 142 w 965"/>
                <a:gd name="T33" fmla="*/ 822 h 964"/>
                <a:gd name="T34" fmla="*/ 97 w 965"/>
                <a:gd name="T35" fmla="*/ 770 h 964"/>
                <a:gd name="T36" fmla="*/ 59 w 965"/>
                <a:gd name="T37" fmla="*/ 712 h 964"/>
                <a:gd name="T38" fmla="*/ 30 w 965"/>
                <a:gd name="T39" fmla="*/ 647 h 964"/>
                <a:gd name="T40" fmla="*/ 11 w 965"/>
                <a:gd name="T41" fmla="*/ 579 h 964"/>
                <a:gd name="T42" fmla="*/ 1 w 965"/>
                <a:gd name="T43" fmla="*/ 507 h 964"/>
                <a:gd name="T44" fmla="*/ 1 w 965"/>
                <a:gd name="T45" fmla="*/ 457 h 964"/>
                <a:gd name="T46" fmla="*/ 11 w 965"/>
                <a:gd name="T47" fmla="*/ 384 h 964"/>
                <a:gd name="T48" fmla="*/ 30 w 965"/>
                <a:gd name="T49" fmla="*/ 316 h 964"/>
                <a:gd name="T50" fmla="*/ 59 w 965"/>
                <a:gd name="T51" fmla="*/ 252 h 964"/>
                <a:gd name="T52" fmla="*/ 97 w 965"/>
                <a:gd name="T53" fmla="*/ 193 h 964"/>
                <a:gd name="T54" fmla="*/ 142 w 965"/>
                <a:gd name="T55" fmla="*/ 141 h 964"/>
                <a:gd name="T56" fmla="*/ 194 w 965"/>
                <a:gd name="T57" fmla="*/ 95 h 964"/>
                <a:gd name="T58" fmla="*/ 253 w 965"/>
                <a:gd name="T59" fmla="*/ 58 h 964"/>
                <a:gd name="T60" fmla="*/ 317 w 965"/>
                <a:gd name="T61" fmla="*/ 29 h 964"/>
                <a:gd name="T62" fmla="*/ 385 w 965"/>
                <a:gd name="T63" fmla="*/ 10 h 964"/>
                <a:gd name="T64" fmla="*/ 458 w 965"/>
                <a:gd name="T65" fmla="*/ 1 h 964"/>
                <a:gd name="T66" fmla="*/ 507 w 965"/>
                <a:gd name="T67" fmla="*/ 1 h 964"/>
                <a:gd name="T68" fmla="*/ 580 w 965"/>
                <a:gd name="T69" fmla="*/ 10 h 964"/>
                <a:gd name="T70" fmla="*/ 648 w 965"/>
                <a:gd name="T71" fmla="*/ 29 h 964"/>
                <a:gd name="T72" fmla="*/ 712 w 965"/>
                <a:gd name="T73" fmla="*/ 58 h 964"/>
                <a:gd name="T74" fmla="*/ 771 w 965"/>
                <a:gd name="T75" fmla="*/ 95 h 964"/>
                <a:gd name="T76" fmla="*/ 823 w 965"/>
                <a:gd name="T77" fmla="*/ 141 h 964"/>
                <a:gd name="T78" fmla="*/ 869 w 965"/>
                <a:gd name="T79" fmla="*/ 193 h 964"/>
                <a:gd name="T80" fmla="*/ 906 w 965"/>
                <a:gd name="T81" fmla="*/ 252 h 964"/>
                <a:gd name="T82" fmla="*/ 935 w 965"/>
                <a:gd name="T83" fmla="*/ 316 h 964"/>
                <a:gd name="T84" fmla="*/ 954 w 965"/>
                <a:gd name="T85" fmla="*/ 384 h 964"/>
                <a:gd name="T86" fmla="*/ 963 w 965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5" h="964">
                  <a:moveTo>
                    <a:pt x="965" y="482"/>
                  </a:moveTo>
                  <a:lnTo>
                    <a:pt x="965" y="482"/>
                  </a:lnTo>
                  <a:lnTo>
                    <a:pt x="963" y="507"/>
                  </a:lnTo>
                  <a:lnTo>
                    <a:pt x="962" y="531"/>
                  </a:lnTo>
                  <a:lnTo>
                    <a:pt x="959" y="555"/>
                  </a:lnTo>
                  <a:lnTo>
                    <a:pt x="954" y="579"/>
                  </a:lnTo>
                  <a:lnTo>
                    <a:pt x="950" y="602"/>
                  </a:lnTo>
                  <a:lnTo>
                    <a:pt x="943" y="625"/>
                  </a:lnTo>
                  <a:lnTo>
                    <a:pt x="935" y="647"/>
                  </a:lnTo>
                  <a:lnTo>
                    <a:pt x="927" y="669"/>
                  </a:lnTo>
                  <a:lnTo>
                    <a:pt x="917" y="691"/>
                  </a:lnTo>
                  <a:lnTo>
                    <a:pt x="906" y="712"/>
                  </a:lnTo>
                  <a:lnTo>
                    <a:pt x="894" y="731"/>
                  </a:lnTo>
                  <a:lnTo>
                    <a:pt x="882" y="751"/>
                  </a:lnTo>
                  <a:lnTo>
                    <a:pt x="869" y="770"/>
                  </a:lnTo>
                  <a:lnTo>
                    <a:pt x="854" y="789"/>
                  </a:lnTo>
                  <a:lnTo>
                    <a:pt x="839" y="806"/>
                  </a:lnTo>
                  <a:lnTo>
                    <a:pt x="823" y="822"/>
                  </a:lnTo>
                  <a:lnTo>
                    <a:pt x="807" y="838"/>
                  </a:lnTo>
                  <a:lnTo>
                    <a:pt x="789" y="853"/>
                  </a:lnTo>
                  <a:lnTo>
                    <a:pt x="771" y="868"/>
                  </a:lnTo>
                  <a:lnTo>
                    <a:pt x="751" y="881"/>
                  </a:lnTo>
                  <a:lnTo>
                    <a:pt x="732" y="894"/>
                  </a:lnTo>
                  <a:lnTo>
                    <a:pt x="712" y="905"/>
                  </a:lnTo>
                  <a:lnTo>
                    <a:pt x="692" y="917"/>
                  </a:lnTo>
                  <a:lnTo>
                    <a:pt x="670" y="926"/>
                  </a:lnTo>
                  <a:lnTo>
                    <a:pt x="648" y="934"/>
                  </a:lnTo>
                  <a:lnTo>
                    <a:pt x="626" y="942"/>
                  </a:lnTo>
                  <a:lnTo>
                    <a:pt x="603" y="949"/>
                  </a:lnTo>
                  <a:lnTo>
                    <a:pt x="580" y="954"/>
                  </a:lnTo>
                  <a:lnTo>
                    <a:pt x="556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3" y="964"/>
                  </a:lnTo>
                  <a:lnTo>
                    <a:pt x="483" y="964"/>
                  </a:lnTo>
                  <a:lnTo>
                    <a:pt x="458" y="963"/>
                  </a:lnTo>
                  <a:lnTo>
                    <a:pt x="433" y="962"/>
                  </a:lnTo>
                  <a:lnTo>
                    <a:pt x="409" y="958"/>
                  </a:lnTo>
                  <a:lnTo>
                    <a:pt x="385" y="954"/>
                  </a:lnTo>
                  <a:lnTo>
                    <a:pt x="362" y="949"/>
                  </a:lnTo>
                  <a:lnTo>
                    <a:pt x="339" y="942"/>
                  </a:lnTo>
                  <a:lnTo>
                    <a:pt x="317" y="934"/>
                  </a:lnTo>
                  <a:lnTo>
                    <a:pt x="295" y="926"/>
                  </a:lnTo>
                  <a:lnTo>
                    <a:pt x="273" y="917"/>
                  </a:lnTo>
                  <a:lnTo>
                    <a:pt x="253" y="905"/>
                  </a:lnTo>
                  <a:lnTo>
                    <a:pt x="233" y="894"/>
                  </a:lnTo>
                  <a:lnTo>
                    <a:pt x="213" y="881"/>
                  </a:lnTo>
                  <a:lnTo>
                    <a:pt x="194" y="868"/>
                  </a:lnTo>
                  <a:lnTo>
                    <a:pt x="177" y="853"/>
                  </a:lnTo>
                  <a:lnTo>
                    <a:pt x="158" y="838"/>
                  </a:lnTo>
                  <a:lnTo>
                    <a:pt x="142" y="822"/>
                  </a:lnTo>
                  <a:lnTo>
                    <a:pt x="126" y="806"/>
                  </a:lnTo>
                  <a:lnTo>
                    <a:pt x="111" y="789"/>
                  </a:lnTo>
                  <a:lnTo>
                    <a:pt x="97" y="770"/>
                  </a:lnTo>
                  <a:lnTo>
                    <a:pt x="83" y="751"/>
                  </a:lnTo>
                  <a:lnTo>
                    <a:pt x="71" y="731"/>
                  </a:lnTo>
                  <a:lnTo>
                    <a:pt x="59" y="712"/>
                  </a:lnTo>
                  <a:lnTo>
                    <a:pt x="49" y="691"/>
                  </a:lnTo>
                  <a:lnTo>
                    <a:pt x="38" y="669"/>
                  </a:lnTo>
                  <a:lnTo>
                    <a:pt x="30" y="647"/>
                  </a:lnTo>
                  <a:lnTo>
                    <a:pt x="22" y="625"/>
                  </a:lnTo>
                  <a:lnTo>
                    <a:pt x="16" y="602"/>
                  </a:lnTo>
                  <a:lnTo>
                    <a:pt x="11" y="579"/>
                  </a:lnTo>
                  <a:lnTo>
                    <a:pt x="6" y="555"/>
                  </a:lnTo>
                  <a:lnTo>
                    <a:pt x="4" y="531"/>
                  </a:lnTo>
                  <a:lnTo>
                    <a:pt x="1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1" y="457"/>
                  </a:lnTo>
                  <a:lnTo>
                    <a:pt x="4" y="433"/>
                  </a:lnTo>
                  <a:lnTo>
                    <a:pt x="6" y="409"/>
                  </a:lnTo>
                  <a:lnTo>
                    <a:pt x="11" y="384"/>
                  </a:lnTo>
                  <a:lnTo>
                    <a:pt x="16" y="361"/>
                  </a:lnTo>
                  <a:lnTo>
                    <a:pt x="22" y="338"/>
                  </a:lnTo>
                  <a:lnTo>
                    <a:pt x="30" y="316"/>
                  </a:lnTo>
                  <a:lnTo>
                    <a:pt x="38" y="295"/>
                  </a:lnTo>
                  <a:lnTo>
                    <a:pt x="49" y="273"/>
                  </a:lnTo>
                  <a:lnTo>
                    <a:pt x="59" y="252"/>
                  </a:lnTo>
                  <a:lnTo>
                    <a:pt x="71" y="232"/>
                  </a:lnTo>
                  <a:lnTo>
                    <a:pt x="83" y="213"/>
                  </a:lnTo>
                  <a:lnTo>
                    <a:pt x="97" y="193"/>
                  </a:lnTo>
                  <a:lnTo>
                    <a:pt x="111" y="176"/>
                  </a:lnTo>
                  <a:lnTo>
                    <a:pt x="126" y="157"/>
                  </a:lnTo>
                  <a:lnTo>
                    <a:pt x="142" y="141"/>
                  </a:lnTo>
                  <a:lnTo>
                    <a:pt x="158" y="125"/>
                  </a:lnTo>
                  <a:lnTo>
                    <a:pt x="177" y="110"/>
                  </a:lnTo>
                  <a:lnTo>
                    <a:pt x="194" y="95"/>
                  </a:lnTo>
                  <a:lnTo>
                    <a:pt x="213" y="82"/>
                  </a:lnTo>
                  <a:lnTo>
                    <a:pt x="233" y="70"/>
                  </a:lnTo>
                  <a:lnTo>
                    <a:pt x="253" y="58"/>
                  </a:lnTo>
                  <a:lnTo>
                    <a:pt x="273" y="48"/>
                  </a:lnTo>
                  <a:lnTo>
                    <a:pt x="295" y="38"/>
                  </a:lnTo>
                  <a:lnTo>
                    <a:pt x="317" y="29"/>
                  </a:lnTo>
                  <a:lnTo>
                    <a:pt x="339" y="21"/>
                  </a:lnTo>
                  <a:lnTo>
                    <a:pt x="362" y="16"/>
                  </a:lnTo>
                  <a:lnTo>
                    <a:pt x="385" y="10"/>
                  </a:lnTo>
                  <a:lnTo>
                    <a:pt x="409" y="5"/>
                  </a:lnTo>
                  <a:lnTo>
                    <a:pt x="433" y="3"/>
                  </a:lnTo>
                  <a:lnTo>
                    <a:pt x="458" y="1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6" y="5"/>
                  </a:lnTo>
                  <a:lnTo>
                    <a:pt x="580" y="10"/>
                  </a:lnTo>
                  <a:lnTo>
                    <a:pt x="603" y="16"/>
                  </a:lnTo>
                  <a:lnTo>
                    <a:pt x="626" y="21"/>
                  </a:lnTo>
                  <a:lnTo>
                    <a:pt x="648" y="29"/>
                  </a:lnTo>
                  <a:lnTo>
                    <a:pt x="670" y="38"/>
                  </a:lnTo>
                  <a:lnTo>
                    <a:pt x="692" y="48"/>
                  </a:lnTo>
                  <a:lnTo>
                    <a:pt x="712" y="58"/>
                  </a:lnTo>
                  <a:lnTo>
                    <a:pt x="732" y="70"/>
                  </a:lnTo>
                  <a:lnTo>
                    <a:pt x="751" y="82"/>
                  </a:lnTo>
                  <a:lnTo>
                    <a:pt x="771" y="95"/>
                  </a:lnTo>
                  <a:lnTo>
                    <a:pt x="789" y="110"/>
                  </a:lnTo>
                  <a:lnTo>
                    <a:pt x="807" y="125"/>
                  </a:lnTo>
                  <a:lnTo>
                    <a:pt x="823" y="141"/>
                  </a:lnTo>
                  <a:lnTo>
                    <a:pt x="839" y="157"/>
                  </a:lnTo>
                  <a:lnTo>
                    <a:pt x="854" y="176"/>
                  </a:lnTo>
                  <a:lnTo>
                    <a:pt x="869" y="193"/>
                  </a:lnTo>
                  <a:lnTo>
                    <a:pt x="882" y="213"/>
                  </a:lnTo>
                  <a:lnTo>
                    <a:pt x="894" y="232"/>
                  </a:lnTo>
                  <a:lnTo>
                    <a:pt x="906" y="252"/>
                  </a:lnTo>
                  <a:lnTo>
                    <a:pt x="917" y="273"/>
                  </a:lnTo>
                  <a:lnTo>
                    <a:pt x="927" y="295"/>
                  </a:lnTo>
                  <a:lnTo>
                    <a:pt x="935" y="316"/>
                  </a:lnTo>
                  <a:lnTo>
                    <a:pt x="943" y="338"/>
                  </a:lnTo>
                  <a:lnTo>
                    <a:pt x="950" y="361"/>
                  </a:lnTo>
                  <a:lnTo>
                    <a:pt x="954" y="384"/>
                  </a:lnTo>
                  <a:lnTo>
                    <a:pt x="959" y="409"/>
                  </a:lnTo>
                  <a:lnTo>
                    <a:pt x="962" y="433"/>
                  </a:lnTo>
                  <a:lnTo>
                    <a:pt x="963" y="457"/>
                  </a:lnTo>
                  <a:lnTo>
                    <a:pt x="965" y="482"/>
                  </a:lnTo>
                  <a:lnTo>
                    <a:pt x="965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2672" y="1966"/>
              <a:ext cx="198" cy="198"/>
            </a:xfrm>
            <a:custGeom>
              <a:avLst/>
              <a:gdLst>
                <a:gd name="T0" fmla="*/ 179 w 396"/>
                <a:gd name="T1" fmla="*/ 396 h 397"/>
                <a:gd name="T2" fmla="*/ 122 w 396"/>
                <a:gd name="T3" fmla="*/ 382 h 397"/>
                <a:gd name="T4" fmla="*/ 73 w 396"/>
                <a:gd name="T5" fmla="*/ 352 h 397"/>
                <a:gd name="T6" fmla="*/ 45 w 396"/>
                <a:gd name="T7" fmla="*/ 324 h 397"/>
                <a:gd name="T8" fmla="*/ 15 w 396"/>
                <a:gd name="T9" fmla="*/ 273 h 397"/>
                <a:gd name="T10" fmla="*/ 1 w 396"/>
                <a:gd name="T11" fmla="*/ 218 h 397"/>
                <a:gd name="T12" fmla="*/ 4 w 396"/>
                <a:gd name="T13" fmla="*/ 160 h 397"/>
                <a:gd name="T14" fmla="*/ 23 w 396"/>
                <a:gd name="T15" fmla="*/ 106 h 397"/>
                <a:gd name="T16" fmla="*/ 58 w 396"/>
                <a:gd name="T17" fmla="*/ 59 h 397"/>
                <a:gd name="T18" fmla="*/ 89 w 396"/>
                <a:gd name="T19" fmla="*/ 34 h 397"/>
                <a:gd name="T20" fmla="*/ 141 w 396"/>
                <a:gd name="T21" fmla="*/ 10 h 397"/>
                <a:gd name="T22" fmla="*/ 198 w 396"/>
                <a:gd name="T23" fmla="*/ 0 h 397"/>
                <a:gd name="T24" fmla="*/ 237 w 396"/>
                <a:gd name="T25" fmla="*/ 4 h 397"/>
                <a:gd name="T26" fmla="*/ 292 w 396"/>
                <a:gd name="T27" fmla="*/ 23 h 397"/>
                <a:gd name="T28" fmla="*/ 339 w 396"/>
                <a:gd name="T29" fmla="*/ 59 h 397"/>
                <a:gd name="T30" fmla="*/ 364 w 396"/>
                <a:gd name="T31" fmla="*/ 89 h 397"/>
                <a:gd name="T32" fmla="*/ 388 w 396"/>
                <a:gd name="T33" fmla="*/ 142 h 397"/>
                <a:gd name="T34" fmla="*/ 396 w 396"/>
                <a:gd name="T35" fmla="*/ 199 h 397"/>
                <a:gd name="T36" fmla="*/ 388 w 396"/>
                <a:gd name="T37" fmla="*/ 255 h 397"/>
                <a:gd name="T38" fmla="*/ 364 w 396"/>
                <a:gd name="T39" fmla="*/ 308 h 397"/>
                <a:gd name="T40" fmla="*/ 339 w 396"/>
                <a:gd name="T41" fmla="*/ 339 h 397"/>
                <a:gd name="T42" fmla="*/ 292 w 396"/>
                <a:gd name="T43" fmla="*/ 374 h 397"/>
                <a:gd name="T44" fmla="*/ 237 w 396"/>
                <a:gd name="T45" fmla="*/ 393 h 397"/>
                <a:gd name="T46" fmla="*/ 198 w 396"/>
                <a:gd name="T47" fmla="*/ 397 h 397"/>
                <a:gd name="T48" fmla="*/ 180 w 396"/>
                <a:gd name="T49" fmla="*/ 12 h 397"/>
                <a:gd name="T50" fmla="*/ 127 w 396"/>
                <a:gd name="T51" fmla="*/ 26 h 397"/>
                <a:gd name="T52" fmla="*/ 80 w 396"/>
                <a:gd name="T53" fmla="*/ 53 h 397"/>
                <a:gd name="T54" fmla="*/ 53 w 396"/>
                <a:gd name="T55" fmla="*/ 80 h 397"/>
                <a:gd name="T56" fmla="*/ 24 w 396"/>
                <a:gd name="T57" fmla="*/ 128 h 397"/>
                <a:gd name="T58" fmla="*/ 12 w 396"/>
                <a:gd name="T59" fmla="*/ 181 h 397"/>
                <a:gd name="T60" fmla="*/ 14 w 396"/>
                <a:gd name="T61" fmla="*/ 234 h 397"/>
                <a:gd name="T62" fmla="*/ 32 w 396"/>
                <a:gd name="T63" fmla="*/ 286 h 397"/>
                <a:gd name="T64" fmla="*/ 66 w 396"/>
                <a:gd name="T65" fmla="*/ 331 h 397"/>
                <a:gd name="T66" fmla="*/ 95 w 396"/>
                <a:gd name="T67" fmla="*/ 355 h 397"/>
                <a:gd name="T68" fmla="*/ 144 w 396"/>
                <a:gd name="T69" fmla="*/ 378 h 397"/>
                <a:gd name="T70" fmla="*/ 198 w 396"/>
                <a:gd name="T71" fmla="*/ 386 h 397"/>
                <a:gd name="T72" fmla="*/ 235 w 396"/>
                <a:gd name="T73" fmla="*/ 383 h 397"/>
                <a:gd name="T74" fmla="*/ 287 w 396"/>
                <a:gd name="T75" fmla="*/ 364 h 397"/>
                <a:gd name="T76" fmla="*/ 331 w 396"/>
                <a:gd name="T77" fmla="*/ 331 h 397"/>
                <a:gd name="T78" fmla="*/ 355 w 396"/>
                <a:gd name="T79" fmla="*/ 302 h 397"/>
                <a:gd name="T80" fmla="*/ 378 w 396"/>
                <a:gd name="T81" fmla="*/ 253 h 397"/>
                <a:gd name="T82" fmla="*/ 386 w 396"/>
                <a:gd name="T83" fmla="*/ 199 h 397"/>
                <a:gd name="T84" fmla="*/ 378 w 396"/>
                <a:gd name="T85" fmla="*/ 146 h 397"/>
                <a:gd name="T86" fmla="*/ 355 w 396"/>
                <a:gd name="T87" fmla="*/ 96 h 397"/>
                <a:gd name="T88" fmla="*/ 331 w 396"/>
                <a:gd name="T89" fmla="*/ 66 h 397"/>
                <a:gd name="T90" fmla="*/ 287 w 396"/>
                <a:gd name="T91" fmla="*/ 34 h 397"/>
                <a:gd name="T92" fmla="*/ 235 w 396"/>
                <a:gd name="T93" fmla="*/ 15 h 397"/>
                <a:gd name="T94" fmla="*/ 198 w 396"/>
                <a:gd name="T95" fmla="*/ 1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6" h="397">
                  <a:moveTo>
                    <a:pt x="198" y="397"/>
                  </a:moveTo>
                  <a:lnTo>
                    <a:pt x="198" y="397"/>
                  </a:lnTo>
                  <a:lnTo>
                    <a:pt x="179" y="396"/>
                  </a:lnTo>
                  <a:lnTo>
                    <a:pt x="159" y="393"/>
                  </a:lnTo>
                  <a:lnTo>
                    <a:pt x="141" y="389"/>
                  </a:lnTo>
                  <a:lnTo>
                    <a:pt x="122" y="382"/>
                  </a:lnTo>
                  <a:lnTo>
                    <a:pt x="105" y="374"/>
                  </a:lnTo>
                  <a:lnTo>
                    <a:pt x="89" y="363"/>
                  </a:lnTo>
                  <a:lnTo>
                    <a:pt x="73" y="352"/>
                  </a:lnTo>
                  <a:lnTo>
                    <a:pt x="58" y="339"/>
                  </a:lnTo>
                  <a:lnTo>
                    <a:pt x="58" y="339"/>
                  </a:lnTo>
                  <a:lnTo>
                    <a:pt x="45" y="324"/>
                  </a:lnTo>
                  <a:lnTo>
                    <a:pt x="32" y="308"/>
                  </a:lnTo>
                  <a:lnTo>
                    <a:pt x="23" y="291"/>
                  </a:lnTo>
                  <a:lnTo>
                    <a:pt x="15" y="273"/>
                  </a:lnTo>
                  <a:lnTo>
                    <a:pt x="8" y="255"/>
                  </a:lnTo>
                  <a:lnTo>
                    <a:pt x="4" y="237"/>
                  </a:lnTo>
                  <a:lnTo>
                    <a:pt x="1" y="218"/>
                  </a:lnTo>
                  <a:lnTo>
                    <a:pt x="0" y="199"/>
                  </a:lnTo>
                  <a:lnTo>
                    <a:pt x="1" y="180"/>
                  </a:lnTo>
                  <a:lnTo>
                    <a:pt x="4" y="160"/>
                  </a:lnTo>
                  <a:lnTo>
                    <a:pt x="8" y="142"/>
                  </a:lnTo>
                  <a:lnTo>
                    <a:pt x="15" y="124"/>
                  </a:lnTo>
                  <a:lnTo>
                    <a:pt x="23" y="106"/>
                  </a:lnTo>
                  <a:lnTo>
                    <a:pt x="32" y="89"/>
                  </a:lnTo>
                  <a:lnTo>
                    <a:pt x="45" y="74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73" y="45"/>
                  </a:lnTo>
                  <a:lnTo>
                    <a:pt x="89" y="34"/>
                  </a:lnTo>
                  <a:lnTo>
                    <a:pt x="105" y="23"/>
                  </a:lnTo>
                  <a:lnTo>
                    <a:pt x="122" y="15"/>
                  </a:lnTo>
                  <a:lnTo>
                    <a:pt x="141" y="10"/>
                  </a:lnTo>
                  <a:lnTo>
                    <a:pt x="159" y="4"/>
                  </a:lnTo>
                  <a:lnTo>
                    <a:pt x="179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18" y="1"/>
                  </a:lnTo>
                  <a:lnTo>
                    <a:pt x="237" y="4"/>
                  </a:lnTo>
                  <a:lnTo>
                    <a:pt x="256" y="10"/>
                  </a:lnTo>
                  <a:lnTo>
                    <a:pt x="274" y="15"/>
                  </a:lnTo>
                  <a:lnTo>
                    <a:pt x="292" y="23"/>
                  </a:lnTo>
                  <a:lnTo>
                    <a:pt x="309" y="34"/>
                  </a:lnTo>
                  <a:lnTo>
                    <a:pt x="324" y="45"/>
                  </a:lnTo>
                  <a:lnTo>
                    <a:pt x="339" y="59"/>
                  </a:lnTo>
                  <a:lnTo>
                    <a:pt x="339" y="59"/>
                  </a:lnTo>
                  <a:lnTo>
                    <a:pt x="353" y="74"/>
                  </a:lnTo>
                  <a:lnTo>
                    <a:pt x="364" y="89"/>
                  </a:lnTo>
                  <a:lnTo>
                    <a:pt x="373" y="106"/>
                  </a:lnTo>
                  <a:lnTo>
                    <a:pt x="383" y="124"/>
                  </a:lnTo>
                  <a:lnTo>
                    <a:pt x="388" y="142"/>
                  </a:lnTo>
                  <a:lnTo>
                    <a:pt x="393" y="160"/>
                  </a:lnTo>
                  <a:lnTo>
                    <a:pt x="395" y="180"/>
                  </a:lnTo>
                  <a:lnTo>
                    <a:pt x="396" y="199"/>
                  </a:lnTo>
                  <a:lnTo>
                    <a:pt x="395" y="218"/>
                  </a:lnTo>
                  <a:lnTo>
                    <a:pt x="393" y="237"/>
                  </a:lnTo>
                  <a:lnTo>
                    <a:pt x="388" y="255"/>
                  </a:lnTo>
                  <a:lnTo>
                    <a:pt x="383" y="273"/>
                  </a:lnTo>
                  <a:lnTo>
                    <a:pt x="373" y="291"/>
                  </a:lnTo>
                  <a:lnTo>
                    <a:pt x="364" y="308"/>
                  </a:lnTo>
                  <a:lnTo>
                    <a:pt x="353" y="324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324" y="352"/>
                  </a:lnTo>
                  <a:lnTo>
                    <a:pt x="309" y="363"/>
                  </a:lnTo>
                  <a:lnTo>
                    <a:pt x="292" y="374"/>
                  </a:lnTo>
                  <a:lnTo>
                    <a:pt x="274" y="382"/>
                  </a:lnTo>
                  <a:lnTo>
                    <a:pt x="256" y="389"/>
                  </a:lnTo>
                  <a:lnTo>
                    <a:pt x="237" y="393"/>
                  </a:lnTo>
                  <a:lnTo>
                    <a:pt x="218" y="396"/>
                  </a:lnTo>
                  <a:lnTo>
                    <a:pt x="198" y="397"/>
                  </a:lnTo>
                  <a:lnTo>
                    <a:pt x="198" y="397"/>
                  </a:lnTo>
                  <a:close/>
                  <a:moveTo>
                    <a:pt x="198" y="11"/>
                  </a:moveTo>
                  <a:lnTo>
                    <a:pt x="198" y="11"/>
                  </a:lnTo>
                  <a:lnTo>
                    <a:pt x="180" y="12"/>
                  </a:lnTo>
                  <a:lnTo>
                    <a:pt x="161" y="15"/>
                  </a:lnTo>
                  <a:lnTo>
                    <a:pt x="144" y="19"/>
                  </a:lnTo>
                  <a:lnTo>
                    <a:pt x="127" y="26"/>
                  </a:lnTo>
                  <a:lnTo>
                    <a:pt x="111" y="34"/>
                  </a:lnTo>
                  <a:lnTo>
                    <a:pt x="95" y="43"/>
                  </a:lnTo>
                  <a:lnTo>
                    <a:pt x="80" y="5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53" y="80"/>
                  </a:lnTo>
                  <a:lnTo>
                    <a:pt x="42" y="96"/>
                  </a:lnTo>
                  <a:lnTo>
                    <a:pt x="32" y="111"/>
                  </a:lnTo>
                  <a:lnTo>
                    <a:pt x="24" y="128"/>
                  </a:lnTo>
                  <a:lnTo>
                    <a:pt x="19" y="146"/>
                  </a:lnTo>
                  <a:lnTo>
                    <a:pt x="14" y="163"/>
                  </a:lnTo>
                  <a:lnTo>
                    <a:pt x="12" y="181"/>
                  </a:lnTo>
                  <a:lnTo>
                    <a:pt x="12" y="199"/>
                  </a:lnTo>
                  <a:lnTo>
                    <a:pt x="12" y="217"/>
                  </a:lnTo>
                  <a:lnTo>
                    <a:pt x="14" y="234"/>
                  </a:lnTo>
                  <a:lnTo>
                    <a:pt x="19" y="253"/>
                  </a:lnTo>
                  <a:lnTo>
                    <a:pt x="24" y="269"/>
                  </a:lnTo>
                  <a:lnTo>
                    <a:pt x="32" y="286"/>
                  </a:lnTo>
                  <a:lnTo>
                    <a:pt x="42" y="302"/>
                  </a:lnTo>
                  <a:lnTo>
                    <a:pt x="53" y="317"/>
                  </a:lnTo>
                  <a:lnTo>
                    <a:pt x="66" y="331"/>
                  </a:lnTo>
                  <a:lnTo>
                    <a:pt x="66" y="331"/>
                  </a:lnTo>
                  <a:lnTo>
                    <a:pt x="80" y="344"/>
                  </a:lnTo>
                  <a:lnTo>
                    <a:pt x="95" y="355"/>
                  </a:lnTo>
                  <a:lnTo>
                    <a:pt x="111" y="364"/>
                  </a:lnTo>
                  <a:lnTo>
                    <a:pt x="127" y="372"/>
                  </a:lnTo>
                  <a:lnTo>
                    <a:pt x="144" y="378"/>
                  </a:lnTo>
                  <a:lnTo>
                    <a:pt x="161" y="383"/>
                  </a:lnTo>
                  <a:lnTo>
                    <a:pt x="180" y="385"/>
                  </a:lnTo>
                  <a:lnTo>
                    <a:pt x="198" y="386"/>
                  </a:lnTo>
                  <a:lnTo>
                    <a:pt x="198" y="386"/>
                  </a:lnTo>
                  <a:lnTo>
                    <a:pt x="217" y="385"/>
                  </a:lnTo>
                  <a:lnTo>
                    <a:pt x="235" y="383"/>
                  </a:lnTo>
                  <a:lnTo>
                    <a:pt x="254" y="378"/>
                  </a:lnTo>
                  <a:lnTo>
                    <a:pt x="270" y="372"/>
                  </a:lnTo>
                  <a:lnTo>
                    <a:pt x="287" y="364"/>
                  </a:lnTo>
                  <a:lnTo>
                    <a:pt x="302" y="355"/>
                  </a:lnTo>
                  <a:lnTo>
                    <a:pt x="317" y="344"/>
                  </a:lnTo>
                  <a:lnTo>
                    <a:pt x="331" y="331"/>
                  </a:lnTo>
                  <a:lnTo>
                    <a:pt x="331" y="331"/>
                  </a:lnTo>
                  <a:lnTo>
                    <a:pt x="343" y="317"/>
                  </a:lnTo>
                  <a:lnTo>
                    <a:pt x="355" y="302"/>
                  </a:lnTo>
                  <a:lnTo>
                    <a:pt x="364" y="286"/>
                  </a:lnTo>
                  <a:lnTo>
                    <a:pt x="372" y="269"/>
                  </a:lnTo>
                  <a:lnTo>
                    <a:pt x="378" y="253"/>
                  </a:lnTo>
                  <a:lnTo>
                    <a:pt x="383" y="234"/>
                  </a:lnTo>
                  <a:lnTo>
                    <a:pt x="385" y="217"/>
                  </a:lnTo>
                  <a:lnTo>
                    <a:pt x="386" y="199"/>
                  </a:lnTo>
                  <a:lnTo>
                    <a:pt x="385" y="181"/>
                  </a:lnTo>
                  <a:lnTo>
                    <a:pt x="383" y="163"/>
                  </a:lnTo>
                  <a:lnTo>
                    <a:pt x="378" y="146"/>
                  </a:lnTo>
                  <a:lnTo>
                    <a:pt x="372" y="128"/>
                  </a:lnTo>
                  <a:lnTo>
                    <a:pt x="364" y="111"/>
                  </a:lnTo>
                  <a:lnTo>
                    <a:pt x="355" y="96"/>
                  </a:lnTo>
                  <a:lnTo>
                    <a:pt x="343" y="80"/>
                  </a:lnTo>
                  <a:lnTo>
                    <a:pt x="331" y="66"/>
                  </a:lnTo>
                  <a:lnTo>
                    <a:pt x="331" y="66"/>
                  </a:lnTo>
                  <a:lnTo>
                    <a:pt x="317" y="53"/>
                  </a:lnTo>
                  <a:lnTo>
                    <a:pt x="302" y="43"/>
                  </a:lnTo>
                  <a:lnTo>
                    <a:pt x="287" y="34"/>
                  </a:lnTo>
                  <a:lnTo>
                    <a:pt x="270" y="26"/>
                  </a:lnTo>
                  <a:lnTo>
                    <a:pt x="254" y="19"/>
                  </a:lnTo>
                  <a:lnTo>
                    <a:pt x="235" y="15"/>
                  </a:lnTo>
                  <a:lnTo>
                    <a:pt x="217" y="12"/>
                  </a:lnTo>
                  <a:lnTo>
                    <a:pt x="198" y="11"/>
                  </a:lnTo>
                  <a:lnTo>
                    <a:pt x="19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2688" y="1981"/>
              <a:ext cx="167" cy="167"/>
            </a:xfrm>
            <a:custGeom>
              <a:avLst/>
              <a:gdLst>
                <a:gd name="T0" fmla="*/ 151 w 334"/>
                <a:gd name="T1" fmla="*/ 335 h 335"/>
                <a:gd name="T2" fmla="*/ 104 w 334"/>
                <a:gd name="T3" fmla="*/ 322 h 335"/>
                <a:gd name="T4" fmla="*/ 61 w 334"/>
                <a:gd name="T5" fmla="*/ 298 h 335"/>
                <a:gd name="T6" fmla="*/ 38 w 334"/>
                <a:gd name="T7" fmla="*/ 274 h 335"/>
                <a:gd name="T8" fmla="*/ 13 w 334"/>
                <a:gd name="T9" fmla="*/ 232 h 335"/>
                <a:gd name="T10" fmla="*/ 1 w 334"/>
                <a:gd name="T11" fmla="*/ 185 h 335"/>
                <a:gd name="T12" fmla="*/ 1 w 334"/>
                <a:gd name="T13" fmla="*/ 151 h 335"/>
                <a:gd name="T14" fmla="*/ 13 w 334"/>
                <a:gd name="T15" fmla="*/ 104 h 335"/>
                <a:gd name="T16" fmla="*/ 38 w 334"/>
                <a:gd name="T17" fmla="*/ 61 h 335"/>
                <a:gd name="T18" fmla="*/ 61 w 334"/>
                <a:gd name="T19" fmla="*/ 38 h 335"/>
                <a:gd name="T20" fmla="*/ 104 w 334"/>
                <a:gd name="T21" fmla="*/ 13 h 335"/>
                <a:gd name="T22" fmla="*/ 151 w 334"/>
                <a:gd name="T23" fmla="*/ 2 h 335"/>
                <a:gd name="T24" fmla="*/ 185 w 334"/>
                <a:gd name="T25" fmla="*/ 2 h 335"/>
                <a:gd name="T26" fmla="*/ 232 w 334"/>
                <a:gd name="T27" fmla="*/ 13 h 335"/>
                <a:gd name="T28" fmla="*/ 273 w 334"/>
                <a:gd name="T29" fmla="*/ 38 h 335"/>
                <a:gd name="T30" fmla="*/ 297 w 334"/>
                <a:gd name="T31" fmla="*/ 61 h 335"/>
                <a:gd name="T32" fmla="*/ 322 w 334"/>
                <a:gd name="T33" fmla="*/ 104 h 335"/>
                <a:gd name="T34" fmla="*/ 334 w 334"/>
                <a:gd name="T35" fmla="*/ 151 h 335"/>
                <a:gd name="T36" fmla="*/ 334 w 334"/>
                <a:gd name="T37" fmla="*/ 185 h 335"/>
                <a:gd name="T38" fmla="*/ 322 w 334"/>
                <a:gd name="T39" fmla="*/ 232 h 335"/>
                <a:gd name="T40" fmla="*/ 297 w 334"/>
                <a:gd name="T41" fmla="*/ 274 h 335"/>
                <a:gd name="T42" fmla="*/ 273 w 334"/>
                <a:gd name="T43" fmla="*/ 298 h 335"/>
                <a:gd name="T44" fmla="*/ 232 w 334"/>
                <a:gd name="T45" fmla="*/ 322 h 335"/>
                <a:gd name="T46" fmla="*/ 185 w 334"/>
                <a:gd name="T47" fmla="*/ 335 h 335"/>
                <a:gd name="T48" fmla="*/ 167 w 334"/>
                <a:gd name="T49" fmla="*/ 11 h 335"/>
                <a:gd name="T50" fmla="*/ 136 w 334"/>
                <a:gd name="T51" fmla="*/ 14 h 335"/>
                <a:gd name="T52" fmla="*/ 94 w 334"/>
                <a:gd name="T53" fmla="*/ 29 h 335"/>
                <a:gd name="T54" fmla="*/ 57 w 334"/>
                <a:gd name="T55" fmla="*/ 57 h 335"/>
                <a:gd name="T56" fmla="*/ 37 w 334"/>
                <a:gd name="T57" fmla="*/ 81 h 335"/>
                <a:gd name="T58" fmla="*/ 18 w 334"/>
                <a:gd name="T59" fmla="*/ 123 h 335"/>
                <a:gd name="T60" fmla="*/ 11 w 334"/>
                <a:gd name="T61" fmla="*/ 168 h 335"/>
                <a:gd name="T62" fmla="*/ 14 w 334"/>
                <a:gd name="T63" fmla="*/ 199 h 335"/>
                <a:gd name="T64" fmla="*/ 29 w 334"/>
                <a:gd name="T65" fmla="*/ 241 h 335"/>
                <a:gd name="T66" fmla="*/ 57 w 334"/>
                <a:gd name="T67" fmla="*/ 278 h 335"/>
                <a:gd name="T68" fmla="*/ 81 w 334"/>
                <a:gd name="T69" fmla="*/ 298 h 335"/>
                <a:gd name="T70" fmla="*/ 122 w 334"/>
                <a:gd name="T71" fmla="*/ 317 h 335"/>
                <a:gd name="T72" fmla="*/ 167 w 334"/>
                <a:gd name="T73" fmla="*/ 324 h 335"/>
                <a:gd name="T74" fmla="*/ 198 w 334"/>
                <a:gd name="T75" fmla="*/ 321 h 335"/>
                <a:gd name="T76" fmla="*/ 241 w 334"/>
                <a:gd name="T77" fmla="*/ 306 h 335"/>
                <a:gd name="T78" fmla="*/ 278 w 334"/>
                <a:gd name="T79" fmla="*/ 278 h 335"/>
                <a:gd name="T80" fmla="*/ 297 w 334"/>
                <a:gd name="T81" fmla="*/ 255 h 335"/>
                <a:gd name="T82" fmla="*/ 317 w 334"/>
                <a:gd name="T83" fmla="*/ 214 h 335"/>
                <a:gd name="T84" fmla="*/ 324 w 334"/>
                <a:gd name="T85" fmla="*/ 168 h 335"/>
                <a:gd name="T86" fmla="*/ 320 w 334"/>
                <a:gd name="T87" fmla="*/ 136 h 335"/>
                <a:gd name="T88" fmla="*/ 306 w 334"/>
                <a:gd name="T89" fmla="*/ 94 h 335"/>
                <a:gd name="T90" fmla="*/ 278 w 334"/>
                <a:gd name="T91" fmla="*/ 57 h 335"/>
                <a:gd name="T92" fmla="*/ 254 w 334"/>
                <a:gd name="T93" fmla="*/ 37 h 335"/>
                <a:gd name="T94" fmla="*/ 213 w 334"/>
                <a:gd name="T95" fmla="*/ 18 h 335"/>
                <a:gd name="T96" fmla="*/ 167 w 334"/>
                <a:gd name="T97" fmla="*/ 1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335">
                  <a:moveTo>
                    <a:pt x="167" y="335"/>
                  </a:moveTo>
                  <a:lnTo>
                    <a:pt x="167" y="335"/>
                  </a:lnTo>
                  <a:lnTo>
                    <a:pt x="151" y="335"/>
                  </a:lnTo>
                  <a:lnTo>
                    <a:pt x="135" y="332"/>
                  </a:lnTo>
                  <a:lnTo>
                    <a:pt x="119" y="328"/>
                  </a:lnTo>
                  <a:lnTo>
                    <a:pt x="104" y="322"/>
                  </a:lnTo>
                  <a:lnTo>
                    <a:pt x="89" y="315"/>
                  </a:lnTo>
                  <a:lnTo>
                    <a:pt x="75" y="307"/>
                  </a:lnTo>
                  <a:lnTo>
                    <a:pt x="61" y="298"/>
                  </a:lnTo>
                  <a:lnTo>
                    <a:pt x="49" y="286"/>
                  </a:lnTo>
                  <a:lnTo>
                    <a:pt x="49" y="286"/>
                  </a:lnTo>
                  <a:lnTo>
                    <a:pt x="38" y="274"/>
                  </a:lnTo>
                  <a:lnTo>
                    <a:pt x="28" y="261"/>
                  </a:lnTo>
                  <a:lnTo>
                    <a:pt x="20" y="247"/>
                  </a:lnTo>
                  <a:lnTo>
                    <a:pt x="13" y="232"/>
                  </a:lnTo>
                  <a:lnTo>
                    <a:pt x="7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51"/>
                  </a:lnTo>
                  <a:lnTo>
                    <a:pt x="4" y="135"/>
                  </a:lnTo>
                  <a:lnTo>
                    <a:pt x="7" y="119"/>
                  </a:lnTo>
                  <a:lnTo>
                    <a:pt x="13" y="104"/>
                  </a:lnTo>
                  <a:lnTo>
                    <a:pt x="20" y="89"/>
                  </a:lnTo>
                  <a:lnTo>
                    <a:pt x="28" y="75"/>
                  </a:lnTo>
                  <a:lnTo>
                    <a:pt x="38" y="61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61" y="38"/>
                  </a:lnTo>
                  <a:lnTo>
                    <a:pt x="75" y="28"/>
                  </a:lnTo>
                  <a:lnTo>
                    <a:pt x="89" y="20"/>
                  </a:lnTo>
                  <a:lnTo>
                    <a:pt x="104" y="13"/>
                  </a:lnTo>
                  <a:lnTo>
                    <a:pt x="119" y="7"/>
                  </a:lnTo>
                  <a:lnTo>
                    <a:pt x="135" y="4"/>
                  </a:lnTo>
                  <a:lnTo>
                    <a:pt x="151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85" y="2"/>
                  </a:lnTo>
                  <a:lnTo>
                    <a:pt x="201" y="4"/>
                  </a:lnTo>
                  <a:lnTo>
                    <a:pt x="216" y="7"/>
                  </a:lnTo>
                  <a:lnTo>
                    <a:pt x="232" y="13"/>
                  </a:lnTo>
                  <a:lnTo>
                    <a:pt x="247" y="20"/>
                  </a:lnTo>
                  <a:lnTo>
                    <a:pt x="261" y="28"/>
                  </a:lnTo>
                  <a:lnTo>
                    <a:pt x="273" y="38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7" y="61"/>
                  </a:lnTo>
                  <a:lnTo>
                    <a:pt x="307" y="75"/>
                  </a:lnTo>
                  <a:lnTo>
                    <a:pt x="315" y="89"/>
                  </a:lnTo>
                  <a:lnTo>
                    <a:pt x="322" y="104"/>
                  </a:lnTo>
                  <a:lnTo>
                    <a:pt x="327" y="119"/>
                  </a:lnTo>
                  <a:lnTo>
                    <a:pt x="332" y="135"/>
                  </a:lnTo>
                  <a:lnTo>
                    <a:pt x="334" y="151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34" y="185"/>
                  </a:lnTo>
                  <a:lnTo>
                    <a:pt x="332" y="201"/>
                  </a:lnTo>
                  <a:lnTo>
                    <a:pt x="327" y="216"/>
                  </a:lnTo>
                  <a:lnTo>
                    <a:pt x="322" y="232"/>
                  </a:lnTo>
                  <a:lnTo>
                    <a:pt x="315" y="247"/>
                  </a:lnTo>
                  <a:lnTo>
                    <a:pt x="307" y="261"/>
                  </a:lnTo>
                  <a:lnTo>
                    <a:pt x="297" y="274"/>
                  </a:lnTo>
                  <a:lnTo>
                    <a:pt x="286" y="286"/>
                  </a:lnTo>
                  <a:lnTo>
                    <a:pt x="286" y="286"/>
                  </a:lnTo>
                  <a:lnTo>
                    <a:pt x="273" y="298"/>
                  </a:lnTo>
                  <a:lnTo>
                    <a:pt x="261" y="307"/>
                  </a:lnTo>
                  <a:lnTo>
                    <a:pt x="247" y="315"/>
                  </a:lnTo>
                  <a:lnTo>
                    <a:pt x="232" y="322"/>
                  </a:lnTo>
                  <a:lnTo>
                    <a:pt x="216" y="328"/>
                  </a:lnTo>
                  <a:lnTo>
                    <a:pt x="201" y="332"/>
                  </a:lnTo>
                  <a:lnTo>
                    <a:pt x="185" y="335"/>
                  </a:lnTo>
                  <a:lnTo>
                    <a:pt x="167" y="335"/>
                  </a:lnTo>
                  <a:lnTo>
                    <a:pt x="167" y="335"/>
                  </a:lnTo>
                  <a:close/>
                  <a:moveTo>
                    <a:pt x="167" y="11"/>
                  </a:moveTo>
                  <a:lnTo>
                    <a:pt x="167" y="11"/>
                  </a:lnTo>
                  <a:lnTo>
                    <a:pt x="152" y="12"/>
                  </a:lnTo>
                  <a:lnTo>
                    <a:pt x="136" y="14"/>
                  </a:lnTo>
                  <a:lnTo>
                    <a:pt x="122" y="18"/>
                  </a:lnTo>
                  <a:lnTo>
                    <a:pt x="107" y="23"/>
                  </a:lnTo>
                  <a:lnTo>
                    <a:pt x="94" y="29"/>
                  </a:lnTo>
                  <a:lnTo>
                    <a:pt x="81" y="37"/>
                  </a:lnTo>
                  <a:lnTo>
                    <a:pt x="68" y="4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46" y="68"/>
                  </a:lnTo>
                  <a:lnTo>
                    <a:pt x="37" y="81"/>
                  </a:lnTo>
                  <a:lnTo>
                    <a:pt x="29" y="94"/>
                  </a:lnTo>
                  <a:lnTo>
                    <a:pt x="23" y="108"/>
                  </a:lnTo>
                  <a:lnTo>
                    <a:pt x="18" y="123"/>
                  </a:lnTo>
                  <a:lnTo>
                    <a:pt x="14" y="136"/>
                  </a:lnTo>
                  <a:lnTo>
                    <a:pt x="12" y="153"/>
                  </a:lnTo>
                  <a:lnTo>
                    <a:pt x="11" y="168"/>
                  </a:lnTo>
                  <a:lnTo>
                    <a:pt x="11" y="168"/>
                  </a:lnTo>
                  <a:lnTo>
                    <a:pt x="12" y="184"/>
                  </a:lnTo>
                  <a:lnTo>
                    <a:pt x="14" y="199"/>
                  </a:lnTo>
                  <a:lnTo>
                    <a:pt x="18" y="214"/>
                  </a:lnTo>
                  <a:lnTo>
                    <a:pt x="23" y="227"/>
                  </a:lnTo>
                  <a:lnTo>
                    <a:pt x="29" y="241"/>
                  </a:lnTo>
                  <a:lnTo>
                    <a:pt x="37" y="255"/>
                  </a:lnTo>
                  <a:lnTo>
                    <a:pt x="46" y="267"/>
                  </a:lnTo>
                  <a:lnTo>
                    <a:pt x="57" y="278"/>
                  </a:lnTo>
                  <a:lnTo>
                    <a:pt x="57" y="278"/>
                  </a:lnTo>
                  <a:lnTo>
                    <a:pt x="68" y="288"/>
                  </a:lnTo>
                  <a:lnTo>
                    <a:pt x="81" y="298"/>
                  </a:lnTo>
                  <a:lnTo>
                    <a:pt x="94" y="306"/>
                  </a:lnTo>
                  <a:lnTo>
                    <a:pt x="107" y="313"/>
                  </a:lnTo>
                  <a:lnTo>
                    <a:pt x="122" y="317"/>
                  </a:lnTo>
                  <a:lnTo>
                    <a:pt x="136" y="321"/>
                  </a:lnTo>
                  <a:lnTo>
                    <a:pt x="152" y="323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83" y="323"/>
                  </a:lnTo>
                  <a:lnTo>
                    <a:pt x="198" y="321"/>
                  </a:lnTo>
                  <a:lnTo>
                    <a:pt x="213" y="317"/>
                  </a:lnTo>
                  <a:lnTo>
                    <a:pt x="227" y="313"/>
                  </a:lnTo>
                  <a:lnTo>
                    <a:pt x="241" y="306"/>
                  </a:lnTo>
                  <a:lnTo>
                    <a:pt x="254" y="298"/>
                  </a:lnTo>
                  <a:lnTo>
                    <a:pt x="266" y="28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88" y="267"/>
                  </a:lnTo>
                  <a:lnTo>
                    <a:pt x="297" y="255"/>
                  </a:lnTo>
                  <a:lnTo>
                    <a:pt x="306" y="241"/>
                  </a:lnTo>
                  <a:lnTo>
                    <a:pt x="312" y="227"/>
                  </a:lnTo>
                  <a:lnTo>
                    <a:pt x="317" y="214"/>
                  </a:lnTo>
                  <a:lnTo>
                    <a:pt x="320" y="199"/>
                  </a:lnTo>
                  <a:lnTo>
                    <a:pt x="323" y="184"/>
                  </a:lnTo>
                  <a:lnTo>
                    <a:pt x="324" y="168"/>
                  </a:lnTo>
                  <a:lnTo>
                    <a:pt x="324" y="168"/>
                  </a:lnTo>
                  <a:lnTo>
                    <a:pt x="323" y="153"/>
                  </a:lnTo>
                  <a:lnTo>
                    <a:pt x="320" y="136"/>
                  </a:lnTo>
                  <a:lnTo>
                    <a:pt x="317" y="123"/>
                  </a:lnTo>
                  <a:lnTo>
                    <a:pt x="312" y="108"/>
                  </a:lnTo>
                  <a:lnTo>
                    <a:pt x="306" y="94"/>
                  </a:lnTo>
                  <a:lnTo>
                    <a:pt x="297" y="81"/>
                  </a:lnTo>
                  <a:lnTo>
                    <a:pt x="288" y="68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66" y="47"/>
                  </a:lnTo>
                  <a:lnTo>
                    <a:pt x="254" y="37"/>
                  </a:lnTo>
                  <a:lnTo>
                    <a:pt x="241" y="29"/>
                  </a:lnTo>
                  <a:lnTo>
                    <a:pt x="227" y="23"/>
                  </a:lnTo>
                  <a:lnTo>
                    <a:pt x="213" y="18"/>
                  </a:lnTo>
                  <a:lnTo>
                    <a:pt x="198" y="14"/>
                  </a:lnTo>
                  <a:lnTo>
                    <a:pt x="183" y="12"/>
                  </a:lnTo>
                  <a:lnTo>
                    <a:pt x="167" y="11"/>
                  </a:lnTo>
                  <a:lnTo>
                    <a:pt x="16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2684" y="2133"/>
              <a:ext cx="19" cy="19"/>
            </a:xfrm>
            <a:custGeom>
              <a:avLst/>
              <a:gdLst>
                <a:gd name="T0" fmla="*/ 8 w 39"/>
                <a:gd name="T1" fmla="*/ 40 h 40"/>
                <a:gd name="T2" fmla="*/ 0 w 39"/>
                <a:gd name="T3" fmla="*/ 33 h 40"/>
                <a:gd name="T4" fmla="*/ 32 w 39"/>
                <a:gd name="T5" fmla="*/ 0 h 40"/>
                <a:gd name="T6" fmla="*/ 39 w 39"/>
                <a:gd name="T7" fmla="*/ 9 h 40"/>
                <a:gd name="T8" fmla="*/ 8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8" y="40"/>
                  </a:moveTo>
                  <a:lnTo>
                    <a:pt x="0" y="33"/>
                  </a:lnTo>
                  <a:lnTo>
                    <a:pt x="32" y="0"/>
                  </a:lnTo>
                  <a:lnTo>
                    <a:pt x="39" y="9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2553" y="2144"/>
              <a:ext cx="139" cy="139"/>
            </a:xfrm>
            <a:custGeom>
              <a:avLst/>
              <a:gdLst>
                <a:gd name="T0" fmla="*/ 27 w 278"/>
                <a:gd name="T1" fmla="*/ 279 h 279"/>
                <a:gd name="T2" fmla="*/ 27 w 278"/>
                <a:gd name="T3" fmla="*/ 279 h 279"/>
                <a:gd name="T4" fmla="*/ 20 w 278"/>
                <a:gd name="T5" fmla="*/ 278 h 279"/>
                <a:gd name="T6" fmla="*/ 15 w 278"/>
                <a:gd name="T7" fmla="*/ 275 h 279"/>
                <a:gd name="T8" fmla="*/ 4 w 278"/>
                <a:gd name="T9" fmla="*/ 264 h 279"/>
                <a:gd name="T10" fmla="*/ 4 w 278"/>
                <a:gd name="T11" fmla="*/ 264 h 279"/>
                <a:gd name="T12" fmla="*/ 1 w 278"/>
                <a:gd name="T13" fmla="*/ 258 h 279"/>
                <a:gd name="T14" fmla="*/ 0 w 278"/>
                <a:gd name="T15" fmla="*/ 253 h 279"/>
                <a:gd name="T16" fmla="*/ 0 w 278"/>
                <a:gd name="T17" fmla="*/ 253 h 279"/>
                <a:gd name="T18" fmla="*/ 1 w 278"/>
                <a:gd name="T19" fmla="*/ 246 h 279"/>
                <a:gd name="T20" fmla="*/ 4 w 278"/>
                <a:gd name="T21" fmla="*/ 240 h 279"/>
                <a:gd name="T22" fmla="*/ 239 w 278"/>
                <a:gd name="T23" fmla="*/ 5 h 279"/>
                <a:gd name="T24" fmla="*/ 239 w 278"/>
                <a:gd name="T25" fmla="*/ 5 h 279"/>
                <a:gd name="T26" fmla="*/ 245 w 278"/>
                <a:gd name="T27" fmla="*/ 2 h 279"/>
                <a:gd name="T28" fmla="*/ 252 w 278"/>
                <a:gd name="T29" fmla="*/ 0 h 279"/>
                <a:gd name="T30" fmla="*/ 252 w 278"/>
                <a:gd name="T31" fmla="*/ 0 h 279"/>
                <a:gd name="T32" fmla="*/ 258 w 278"/>
                <a:gd name="T33" fmla="*/ 2 h 279"/>
                <a:gd name="T34" fmla="*/ 263 w 278"/>
                <a:gd name="T35" fmla="*/ 5 h 279"/>
                <a:gd name="T36" fmla="*/ 274 w 278"/>
                <a:gd name="T37" fmla="*/ 15 h 279"/>
                <a:gd name="T38" fmla="*/ 274 w 278"/>
                <a:gd name="T39" fmla="*/ 15 h 279"/>
                <a:gd name="T40" fmla="*/ 276 w 278"/>
                <a:gd name="T41" fmla="*/ 18 h 279"/>
                <a:gd name="T42" fmla="*/ 277 w 278"/>
                <a:gd name="T43" fmla="*/ 21 h 279"/>
                <a:gd name="T44" fmla="*/ 278 w 278"/>
                <a:gd name="T45" fmla="*/ 28 h 279"/>
                <a:gd name="T46" fmla="*/ 277 w 278"/>
                <a:gd name="T47" fmla="*/ 34 h 279"/>
                <a:gd name="T48" fmla="*/ 276 w 278"/>
                <a:gd name="T49" fmla="*/ 37 h 279"/>
                <a:gd name="T50" fmla="*/ 274 w 278"/>
                <a:gd name="T51" fmla="*/ 40 h 279"/>
                <a:gd name="T52" fmla="*/ 39 w 278"/>
                <a:gd name="T53" fmla="*/ 275 h 279"/>
                <a:gd name="T54" fmla="*/ 39 w 278"/>
                <a:gd name="T55" fmla="*/ 275 h 279"/>
                <a:gd name="T56" fmla="*/ 33 w 278"/>
                <a:gd name="T57" fmla="*/ 278 h 279"/>
                <a:gd name="T58" fmla="*/ 27 w 278"/>
                <a:gd name="T59" fmla="*/ 279 h 279"/>
                <a:gd name="T60" fmla="*/ 27 w 278"/>
                <a:gd name="T61" fmla="*/ 279 h 279"/>
                <a:gd name="T62" fmla="*/ 252 w 278"/>
                <a:gd name="T63" fmla="*/ 11 h 279"/>
                <a:gd name="T64" fmla="*/ 252 w 278"/>
                <a:gd name="T65" fmla="*/ 11 h 279"/>
                <a:gd name="T66" fmla="*/ 250 w 278"/>
                <a:gd name="T67" fmla="*/ 12 h 279"/>
                <a:gd name="T68" fmla="*/ 247 w 278"/>
                <a:gd name="T69" fmla="*/ 13 h 279"/>
                <a:gd name="T70" fmla="*/ 12 w 278"/>
                <a:gd name="T71" fmla="*/ 248 h 279"/>
                <a:gd name="T72" fmla="*/ 12 w 278"/>
                <a:gd name="T73" fmla="*/ 248 h 279"/>
                <a:gd name="T74" fmla="*/ 11 w 278"/>
                <a:gd name="T75" fmla="*/ 250 h 279"/>
                <a:gd name="T76" fmla="*/ 10 w 278"/>
                <a:gd name="T77" fmla="*/ 253 h 279"/>
                <a:gd name="T78" fmla="*/ 10 w 278"/>
                <a:gd name="T79" fmla="*/ 253 h 279"/>
                <a:gd name="T80" fmla="*/ 11 w 278"/>
                <a:gd name="T81" fmla="*/ 255 h 279"/>
                <a:gd name="T82" fmla="*/ 12 w 278"/>
                <a:gd name="T83" fmla="*/ 257 h 279"/>
                <a:gd name="T84" fmla="*/ 23 w 278"/>
                <a:gd name="T85" fmla="*/ 267 h 279"/>
                <a:gd name="T86" fmla="*/ 23 w 278"/>
                <a:gd name="T87" fmla="*/ 267 h 279"/>
                <a:gd name="T88" fmla="*/ 25 w 278"/>
                <a:gd name="T89" fmla="*/ 269 h 279"/>
                <a:gd name="T90" fmla="*/ 27 w 278"/>
                <a:gd name="T91" fmla="*/ 269 h 279"/>
                <a:gd name="T92" fmla="*/ 30 w 278"/>
                <a:gd name="T93" fmla="*/ 269 h 279"/>
                <a:gd name="T94" fmla="*/ 31 w 278"/>
                <a:gd name="T95" fmla="*/ 267 h 279"/>
                <a:gd name="T96" fmla="*/ 267 w 278"/>
                <a:gd name="T97" fmla="*/ 31 h 279"/>
                <a:gd name="T98" fmla="*/ 267 w 278"/>
                <a:gd name="T99" fmla="*/ 31 h 279"/>
                <a:gd name="T100" fmla="*/ 268 w 278"/>
                <a:gd name="T101" fmla="*/ 30 h 279"/>
                <a:gd name="T102" fmla="*/ 268 w 278"/>
                <a:gd name="T103" fmla="*/ 28 h 279"/>
                <a:gd name="T104" fmla="*/ 268 w 278"/>
                <a:gd name="T105" fmla="*/ 25 h 279"/>
                <a:gd name="T106" fmla="*/ 267 w 278"/>
                <a:gd name="T107" fmla="*/ 23 h 279"/>
                <a:gd name="T108" fmla="*/ 257 w 278"/>
                <a:gd name="T109" fmla="*/ 13 h 279"/>
                <a:gd name="T110" fmla="*/ 257 w 278"/>
                <a:gd name="T111" fmla="*/ 13 h 279"/>
                <a:gd name="T112" fmla="*/ 254 w 278"/>
                <a:gd name="T113" fmla="*/ 12 h 279"/>
                <a:gd name="T114" fmla="*/ 252 w 278"/>
                <a:gd name="T115" fmla="*/ 11 h 279"/>
                <a:gd name="T116" fmla="*/ 252 w 278"/>
                <a:gd name="T117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79">
                  <a:moveTo>
                    <a:pt x="27" y="279"/>
                  </a:moveTo>
                  <a:lnTo>
                    <a:pt x="27" y="279"/>
                  </a:lnTo>
                  <a:lnTo>
                    <a:pt x="20" y="278"/>
                  </a:lnTo>
                  <a:lnTo>
                    <a:pt x="15" y="275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1" y="258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46"/>
                  </a:lnTo>
                  <a:lnTo>
                    <a:pt x="4" y="240"/>
                  </a:lnTo>
                  <a:lnTo>
                    <a:pt x="239" y="5"/>
                  </a:lnTo>
                  <a:lnTo>
                    <a:pt x="239" y="5"/>
                  </a:lnTo>
                  <a:lnTo>
                    <a:pt x="245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8" y="2"/>
                  </a:lnTo>
                  <a:lnTo>
                    <a:pt x="263" y="5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6" y="18"/>
                  </a:lnTo>
                  <a:lnTo>
                    <a:pt x="277" y="21"/>
                  </a:lnTo>
                  <a:lnTo>
                    <a:pt x="278" y="28"/>
                  </a:lnTo>
                  <a:lnTo>
                    <a:pt x="277" y="34"/>
                  </a:lnTo>
                  <a:lnTo>
                    <a:pt x="276" y="37"/>
                  </a:lnTo>
                  <a:lnTo>
                    <a:pt x="274" y="40"/>
                  </a:lnTo>
                  <a:lnTo>
                    <a:pt x="39" y="275"/>
                  </a:lnTo>
                  <a:lnTo>
                    <a:pt x="39" y="275"/>
                  </a:lnTo>
                  <a:lnTo>
                    <a:pt x="33" y="278"/>
                  </a:lnTo>
                  <a:lnTo>
                    <a:pt x="27" y="279"/>
                  </a:lnTo>
                  <a:lnTo>
                    <a:pt x="27" y="279"/>
                  </a:lnTo>
                  <a:close/>
                  <a:moveTo>
                    <a:pt x="252" y="11"/>
                  </a:moveTo>
                  <a:lnTo>
                    <a:pt x="252" y="11"/>
                  </a:lnTo>
                  <a:lnTo>
                    <a:pt x="250" y="12"/>
                  </a:lnTo>
                  <a:lnTo>
                    <a:pt x="247" y="13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1" y="250"/>
                  </a:lnTo>
                  <a:lnTo>
                    <a:pt x="10" y="253"/>
                  </a:lnTo>
                  <a:lnTo>
                    <a:pt x="10" y="253"/>
                  </a:lnTo>
                  <a:lnTo>
                    <a:pt x="11" y="255"/>
                  </a:lnTo>
                  <a:lnTo>
                    <a:pt x="12" y="257"/>
                  </a:lnTo>
                  <a:lnTo>
                    <a:pt x="23" y="267"/>
                  </a:lnTo>
                  <a:lnTo>
                    <a:pt x="23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30" y="269"/>
                  </a:lnTo>
                  <a:lnTo>
                    <a:pt x="31" y="267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8" y="30"/>
                  </a:lnTo>
                  <a:lnTo>
                    <a:pt x="268" y="28"/>
                  </a:lnTo>
                  <a:lnTo>
                    <a:pt x="268" y="25"/>
                  </a:lnTo>
                  <a:lnTo>
                    <a:pt x="267" y="23"/>
                  </a:lnTo>
                  <a:lnTo>
                    <a:pt x="257" y="13"/>
                  </a:lnTo>
                  <a:lnTo>
                    <a:pt x="257" y="13"/>
                  </a:lnTo>
                  <a:lnTo>
                    <a:pt x="254" y="12"/>
                  </a:lnTo>
                  <a:lnTo>
                    <a:pt x="252" y="11"/>
                  </a:lnTo>
                  <a:lnTo>
                    <a:pt x="25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3802" y="1982"/>
              <a:ext cx="224" cy="303"/>
            </a:xfrm>
            <a:custGeom>
              <a:avLst/>
              <a:gdLst>
                <a:gd name="T0" fmla="*/ 225 w 448"/>
                <a:gd name="T1" fmla="*/ 0 h 607"/>
                <a:gd name="T2" fmla="*/ 180 w 448"/>
                <a:gd name="T3" fmla="*/ 4 h 607"/>
                <a:gd name="T4" fmla="*/ 137 w 448"/>
                <a:gd name="T5" fmla="*/ 17 h 607"/>
                <a:gd name="T6" fmla="*/ 99 w 448"/>
                <a:gd name="T7" fmla="*/ 38 h 607"/>
                <a:gd name="T8" fmla="*/ 66 w 448"/>
                <a:gd name="T9" fmla="*/ 65 h 607"/>
                <a:gd name="T10" fmla="*/ 40 w 448"/>
                <a:gd name="T11" fmla="*/ 99 h 607"/>
                <a:gd name="T12" fmla="*/ 19 w 448"/>
                <a:gd name="T13" fmla="*/ 137 h 607"/>
                <a:gd name="T14" fmla="*/ 5 w 448"/>
                <a:gd name="T15" fmla="*/ 178 h 607"/>
                <a:gd name="T16" fmla="*/ 0 w 448"/>
                <a:gd name="T17" fmla="*/ 223 h 607"/>
                <a:gd name="T18" fmla="*/ 2 w 448"/>
                <a:gd name="T19" fmla="*/ 236 h 607"/>
                <a:gd name="T20" fmla="*/ 6 w 448"/>
                <a:gd name="T21" fmla="*/ 261 h 607"/>
                <a:gd name="T22" fmla="*/ 15 w 448"/>
                <a:gd name="T23" fmla="*/ 290 h 607"/>
                <a:gd name="T24" fmla="*/ 36 w 448"/>
                <a:gd name="T25" fmla="*/ 335 h 607"/>
                <a:gd name="T26" fmla="*/ 72 w 448"/>
                <a:gd name="T27" fmla="*/ 399 h 607"/>
                <a:gd name="T28" fmla="*/ 113 w 448"/>
                <a:gd name="T29" fmla="*/ 462 h 607"/>
                <a:gd name="T30" fmla="*/ 154 w 448"/>
                <a:gd name="T31" fmla="*/ 518 h 607"/>
                <a:gd name="T32" fmla="*/ 215 w 448"/>
                <a:gd name="T33" fmla="*/ 596 h 607"/>
                <a:gd name="T34" fmla="*/ 225 w 448"/>
                <a:gd name="T35" fmla="*/ 607 h 607"/>
                <a:gd name="T36" fmla="*/ 260 w 448"/>
                <a:gd name="T37" fmla="*/ 564 h 607"/>
                <a:gd name="T38" fmla="*/ 316 w 448"/>
                <a:gd name="T39" fmla="*/ 492 h 607"/>
                <a:gd name="T40" fmla="*/ 357 w 448"/>
                <a:gd name="T41" fmla="*/ 431 h 607"/>
                <a:gd name="T42" fmla="*/ 397 w 448"/>
                <a:gd name="T43" fmla="*/ 367 h 607"/>
                <a:gd name="T44" fmla="*/ 428 w 448"/>
                <a:gd name="T45" fmla="*/ 305 h 607"/>
                <a:gd name="T46" fmla="*/ 438 w 448"/>
                <a:gd name="T47" fmla="*/ 275 h 607"/>
                <a:gd name="T48" fmla="*/ 446 w 448"/>
                <a:gd name="T49" fmla="*/ 248 h 607"/>
                <a:gd name="T50" fmla="*/ 448 w 448"/>
                <a:gd name="T51" fmla="*/ 223 h 607"/>
                <a:gd name="T52" fmla="*/ 447 w 448"/>
                <a:gd name="T53" fmla="*/ 200 h 607"/>
                <a:gd name="T54" fmla="*/ 438 w 448"/>
                <a:gd name="T55" fmla="*/ 156 h 607"/>
                <a:gd name="T56" fmla="*/ 421 w 448"/>
                <a:gd name="T57" fmla="*/ 117 h 607"/>
                <a:gd name="T58" fmla="*/ 397 w 448"/>
                <a:gd name="T59" fmla="*/ 81 h 607"/>
                <a:gd name="T60" fmla="*/ 367 w 448"/>
                <a:gd name="T61" fmla="*/ 50 h 607"/>
                <a:gd name="T62" fmla="*/ 331 w 448"/>
                <a:gd name="T63" fmla="*/ 26 h 607"/>
                <a:gd name="T64" fmla="*/ 291 w 448"/>
                <a:gd name="T65" fmla="*/ 10 h 607"/>
                <a:gd name="T66" fmla="*/ 247 w 448"/>
                <a:gd name="T67" fmla="*/ 1 h 607"/>
                <a:gd name="T68" fmla="*/ 225 w 448"/>
                <a:gd name="T69" fmla="*/ 0 h 607"/>
                <a:gd name="T70" fmla="*/ 225 w 448"/>
                <a:gd name="T71" fmla="*/ 288 h 607"/>
                <a:gd name="T72" fmla="*/ 210 w 448"/>
                <a:gd name="T73" fmla="*/ 286 h 607"/>
                <a:gd name="T74" fmla="*/ 197 w 448"/>
                <a:gd name="T75" fmla="*/ 282 h 607"/>
                <a:gd name="T76" fmla="*/ 174 w 448"/>
                <a:gd name="T77" fmla="*/ 267 h 607"/>
                <a:gd name="T78" fmla="*/ 158 w 448"/>
                <a:gd name="T79" fmla="*/ 244 h 607"/>
                <a:gd name="T80" fmla="*/ 155 w 448"/>
                <a:gd name="T81" fmla="*/ 230 h 607"/>
                <a:gd name="T82" fmla="*/ 152 w 448"/>
                <a:gd name="T83" fmla="*/ 216 h 607"/>
                <a:gd name="T84" fmla="*/ 154 w 448"/>
                <a:gd name="T85" fmla="*/ 208 h 607"/>
                <a:gd name="T86" fmla="*/ 156 w 448"/>
                <a:gd name="T87" fmla="*/ 194 h 607"/>
                <a:gd name="T88" fmla="*/ 165 w 448"/>
                <a:gd name="T89" fmla="*/ 176 h 607"/>
                <a:gd name="T90" fmla="*/ 185 w 448"/>
                <a:gd name="T91" fmla="*/ 156 h 607"/>
                <a:gd name="T92" fmla="*/ 203 w 448"/>
                <a:gd name="T93" fmla="*/ 147 h 607"/>
                <a:gd name="T94" fmla="*/ 217 w 448"/>
                <a:gd name="T95" fmla="*/ 145 h 607"/>
                <a:gd name="T96" fmla="*/ 225 w 448"/>
                <a:gd name="T97" fmla="*/ 144 h 607"/>
                <a:gd name="T98" fmla="*/ 239 w 448"/>
                <a:gd name="T99" fmla="*/ 146 h 607"/>
                <a:gd name="T100" fmla="*/ 253 w 448"/>
                <a:gd name="T101" fmla="*/ 149 h 607"/>
                <a:gd name="T102" fmla="*/ 276 w 448"/>
                <a:gd name="T103" fmla="*/ 164 h 607"/>
                <a:gd name="T104" fmla="*/ 291 w 448"/>
                <a:gd name="T105" fmla="*/ 187 h 607"/>
                <a:gd name="T106" fmla="*/ 295 w 448"/>
                <a:gd name="T107" fmla="*/ 201 h 607"/>
                <a:gd name="T108" fmla="*/ 296 w 448"/>
                <a:gd name="T109" fmla="*/ 216 h 607"/>
                <a:gd name="T110" fmla="*/ 296 w 448"/>
                <a:gd name="T111" fmla="*/ 223 h 607"/>
                <a:gd name="T112" fmla="*/ 293 w 448"/>
                <a:gd name="T113" fmla="*/ 237 h 607"/>
                <a:gd name="T114" fmla="*/ 284 w 448"/>
                <a:gd name="T115" fmla="*/ 255 h 607"/>
                <a:gd name="T116" fmla="*/ 265 w 448"/>
                <a:gd name="T117" fmla="*/ 275 h 607"/>
                <a:gd name="T118" fmla="*/ 246 w 448"/>
                <a:gd name="T119" fmla="*/ 284 h 607"/>
                <a:gd name="T120" fmla="*/ 232 w 448"/>
                <a:gd name="T121" fmla="*/ 288 h 607"/>
                <a:gd name="T122" fmla="*/ 225 w 448"/>
                <a:gd name="T123" fmla="*/ 28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" h="607">
                  <a:moveTo>
                    <a:pt x="225" y="0"/>
                  </a:moveTo>
                  <a:lnTo>
                    <a:pt x="225" y="0"/>
                  </a:lnTo>
                  <a:lnTo>
                    <a:pt x="202" y="1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7" y="17"/>
                  </a:lnTo>
                  <a:lnTo>
                    <a:pt x="118" y="26"/>
                  </a:lnTo>
                  <a:lnTo>
                    <a:pt x="99" y="38"/>
                  </a:lnTo>
                  <a:lnTo>
                    <a:pt x="82" y="50"/>
                  </a:lnTo>
                  <a:lnTo>
                    <a:pt x="66" y="65"/>
                  </a:lnTo>
                  <a:lnTo>
                    <a:pt x="52" y="81"/>
                  </a:lnTo>
                  <a:lnTo>
                    <a:pt x="40" y="99"/>
                  </a:lnTo>
                  <a:lnTo>
                    <a:pt x="28" y="117"/>
                  </a:lnTo>
                  <a:lnTo>
                    <a:pt x="19" y="137"/>
                  </a:lnTo>
                  <a:lnTo>
                    <a:pt x="11" y="156"/>
                  </a:lnTo>
                  <a:lnTo>
                    <a:pt x="5" y="178"/>
                  </a:lnTo>
                  <a:lnTo>
                    <a:pt x="2" y="200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2" y="236"/>
                  </a:lnTo>
                  <a:lnTo>
                    <a:pt x="4" y="248"/>
                  </a:lnTo>
                  <a:lnTo>
                    <a:pt x="6" y="261"/>
                  </a:lnTo>
                  <a:lnTo>
                    <a:pt x="11" y="275"/>
                  </a:lnTo>
                  <a:lnTo>
                    <a:pt x="15" y="290"/>
                  </a:lnTo>
                  <a:lnTo>
                    <a:pt x="21" y="305"/>
                  </a:lnTo>
                  <a:lnTo>
                    <a:pt x="36" y="335"/>
                  </a:lnTo>
                  <a:lnTo>
                    <a:pt x="53" y="367"/>
                  </a:lnTo>
                  <a:lnTo>
                    <a:pt x="72" y="399"/>
                  </a:lnTo>
                  <a:lnTo>
                    <a:pt x="91" y="431"/>
                  </a:lnTo>
                  <a:lnTo>
                    <a:pt x="113" y="462"/>
                  </a:lnTo>
                  <a:lnTo>
                    <a:pt x="134" y="492"/>
                  </a:lnTo>
                  <a:lnTo>
                    <a:pt x="154" y="518"/>
                  </a:lnTo>
                  <a:lnTo>
                    <a:pt x="189" y="564"/>
                  </a:lnTo>
                  <a:lnTo>
                    <a:pt x="215" y="596"/>
                  </a:lnTo>
                  <a:lnTo>
                    <a:pt x="225" y="607"/>
                  </a:lnTo>
                  <a:lnTo>
                    <a:pt x="225" y="607"/>
                  </a:lnTo>
                  <a:lnTo>
                    <a:pt x="234" y="596"/>
                  </a:lnTo>
                  <a:lnTo>
                    <a:pt x="260" y="564"/>
                  </a:lnTo>
                  <a:lnTo>
                    <a:pt x="295" y="518"/>
                  </a:lnTo>
                  <a:lnTo>
                    <a:pt x="316" y="492"/>
                  </a:lnTo>
                  <a:lnTo>
                    <a:pt x="337" y="462"/>
                  </a:lnTo>
                  <a:lnTo>
                    <a:pt x="357" y="431"/>
                  </a:lnTo>
                  <a:lnTo>
                    <a:pt x="377" y="399"/>
                  </a:lnTo>
                  <a:lnTo>
                    <a:pt x="397" y="367"/>
                  </a:lnTo>
                  <a:lnTo>
                    <a:pt x="413" y="335"/>
                  </a:lnTo>
                  <a:lnTo>
                    <a:pt x="428" y="305"/>
                  </a:lnTo>
                  <a:lnTo>
                    <a:pt x="434" y="290"/>
                  </a:lnTo>
                  <a:lnTo>
                    <a:pt x="438" y="275"/>
                  </a:lnTo>
                  <a:lnTo>
                    <a:pt x="443" y="261"/>
                  </a:lnTo>
                  <a:lnTo>
                    <a:pt x="446" y="248"/>
                  </a:lnTo>
                  <a:lnTo>
                    <a:pt x="447" y="236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7" y="200"/>
                  </a:lnTo>
                  <a:lnTo>
                    <a:pt x="444" y="178"/>
                  </a:lnTo>
                  <a:lnTo>
                    <a:pt x="438" y="156"/>
                  </a:lnTo>
                  <a:lnTo>
                    <a:pt x="430" y="137"/>
                  </a:lnTo>
                  <a:lnTo>
                    <a:pt x="421" y="117"/>
                  </a:lnTo>
                  <a:lnTo>
                    <a:pt x="410" y="99"/>
                  </a:lnTo>
                  <a:lnTo>
                    <a:pt x="397" y="81"/>
                  </a:lnTo>
                  <a:lnTo>
                    <a:pt x="383" y="65"/>
                  </a:lnTo>
                  <a:lnTo>
                    <a:pt x="367" y="50"/>
                  </a:lnTo>
                  <a:lnTo>
                    <a:pt x="349" y="38"/>
                  </a:lnTo>
                  <a:lnTo>
                    <a:pt x="331" y="26"/>
                  </a:lnTo>
                  <a:lnTo>
                    <a:pt x="311" y="17"/>
                  </a:lnTo>
                  <a:lnTo>
                    <a:pt x="291" y="10"/>
                  </a:lnTo>
                  <a:lnTo>
                    <a:pt x="270" y="4"/>
                  </a:lnTo>
                  <a:lnTo>
                    <a:pt x="247" y="1"/>
                  </a:lnTo>
                  <a:lnTo>
                    <a:pt x="225" y="0"/>
                  </a:lnTo>
                  <a:lnTo>
                    <a:pt x="225" y="0"/>
                  </a:lnTo>
                  <a:close/>
                  <a:moveTo>
                    <a:pt x="225" y="288"/>
                  </a:moveTo>
                  <a:lnTo>
                    <a:pt x="225" y="288"/>
                  </a:lnTo>
                  <a:lnTo>
                    <a:pt x="217" y="288"/>
                  </a:lnTo>
                  <a:lnTo>
                    <a:pt x="210" y="286"/>
                  </a:lnTo>
                  <a:lnTo>
                    <a:pt x="203" y="284"/>
                  </a:lnTo>
                  <a:lnTo>
                    <a:pt x="197" y="282"/>
                  </a:lnTo>
                  <a:lnTo>
                    <a:pt x="185" y="275"/>
                  </a:lnTo>
                  <a:lnTo>
                    <a:pt x="174" y="267"/>
                  </a:lnTo>
                  <a:lnTo>
                    <a:pt x="165" y="255"/>
                  </a:lnTo>
                  <a:lnTo>
                    <a:pt x="158" y="244"/>
                  </a:lnTo>
                  <a:lnTo>
                    <a:pt x="156" y="237"/>
                  </a:lnTo>
                  <a:lnTo>
                    <a:pt x="155" y="230"/>
                  </a:lnTo>
                  <a:lnTo>
                    <a:pt x="154" y="223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54" y="208"/>
                  </a:lnTo>
                  <a:lnTo>
                    <a:pt x="155" y="201"/>
                  </a:lnTo>
                  <a:lnTo>
                    <a:pt x="156" y="194"/>
                  </a:lnTo>
                  <a:lnTo>
                    <a:pt x="158" y="187"/>
                  </a:lnTo>
                  <a:lnTo>
                    <a:pt x="165" y="176"/>
                  </a:lnTo>
                  <a:lnTo>
                    <a:pt x="174" y="164"/>
                  </a:lnTo>
                  <a:lnTo>
                    <a:pt x="185" y="156"/>
                  </a:lnTo>
                  <a:lnTo>
                    <a:pt x="197" y="149"/>
                  </a:lnTo>
                  <a:lnTo>
                    <a:pt x="203" y="147"/>
                  </a:lnTo>
                  <a:lnTo>
                    <a:pt x="210" y="146"/>
                  </a:lnTo>
                  <a:lnTo>
                    <a:pt x="217" y="145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32" y="145"/>
                  </a:lnTo>
                  <a:lnTo>
                    <a:pt x="239" y="146"/>
                  </a:lnTo>
                  <a:lnTo>
                    <a:pt x="246" y="147"/>
                  </a:lnTo>
                  <a:lnTo>
                    <a:pt x="253" y="149"/>
                  </a:lnTo>
                  <a:lnTo>
                    <a:pt x="265" y="156"/>
                  </a:lnTo>
                  <a:lnTo>
                    <a:pt x="276" y="164"/>
                  </a:lnTo>
                  <a:lnTo>
                    <a:pt x="284" y="176"/>
                  </a:lnTo>
                  <a:lnTo>
                    <a:pt x="291" y="187"/>
                  </a:lnTo>
                  <a:lnTo>
                    <a:pt x="293" y="194"/>
                  </a:lnTo>
                  <a:lnTo>
                    <a:pt x="295" y="201"/>
                  </a:lnTo>
                  <a:lnTo>
                    <a:pt x="296" y="208"/>
                  </a:lnTo>
                  <a:lnTo>
                    <a:pt x="296" y="216"/>
                  </a:lnTo>
                  <a:lnTo>
                    <a:pt x="296" y="216"/>
                  </a:lnTo>
                  <a:lnTo>
                    <a:pt x="296" y="223"/>
                  </a:lnTo>
                  <a:lnTo>
                    <a:pt x="295" y="230"/>
                  </a:lnTo>
                  <a:lnTo>
                    <a:pt x="293" y="237"/>
                  </a:lnTo>
                  <a:lnTo>
                    <a:pt x="291" y="244"/>
                  </a:lnTo>
                  <a:lnTo>
                    <a:pt x="284" y="255"/>
                  </a:lnTo>
                  <a:lnTo>
                    <a:pt x="276" y="267"/>
                  </a:lnTo>
                  <a:lnTo>
                    <a:pt x="265" y="275"/>
                  </a:lnTo>
                  <a:lnTo>
                    <a:pt x="253" y="282"/>
                  </a:lnTo>
                  <a:lnTo>
                    <a:pt x="246" y="284"/>
                  </a:lnTo>
                  <a:lnTo>
                    <a:pt x="239" y="286"/>
                  </a:lnTo>
                  <a:lnTo>
                    <a:pt x="232" y="288"/>
                  </a:lnTo>
                  <a:lnTo>
                    <a:pt x="225" y="288"/>
                  </a:lnTo>
                  <a:lnTo>
                    <a:pt x="225" y="288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179" y="2138"/>
              <a:ext cx="294" cy="123"/>
            </a:xfrm>
            <a:custGeom>
              <a:avLst/>
              <a:gdLst>
                <a:gd name="T0" fmla="*/ 587 w 587"/>
                <a:gd name="T1" fmla="*/ 242 h 244"/>
                <a:gd name="T2" fmla="*/ 577 w 587"/>
                <a:gd name="T3" fmla="*/ 226 h 244"/>
                <a:gd name="T4" fmla="*/ 570 w 587"/>
                <a:gd name="T5" fmla="*/ 207 h 244"/>
                <a:gd name="T6" fmla="*/ 562 w 587"/>
                <a:gd name="T7" fmla="*/ 169 h 244"/>
                <a:gd name="T8" fmla="*/ 561 w 587"/>
                <a:gd name="T9" fmla="*/ 138 h 244"/>
                <a:gd name="T10" fmla="*/ 561 w 587"/>
                <a:gd name="T11" fmla="*/ 82 h 244"/>
                <a:gd name="T12" fmla="*/ 560 w 587"/>
                <a:gd name="T13" fmla="*/ 74 h 244"/>
                <a:gd name="T14" fmla="*/ 557 w 587"/>
                <a:gd name="T15" fmla="*/ 58 h 244"/>
                <a:gd name="T16" fmla="*/ 551 w 587"/>
                <a:gd name="T17" fmla="*/ 43 h 244"/>
                <a:gd name="T18" fmla="*/ 541 w 587"/>
                <a:gd name="T19" fmla="*/ 30 h 244"/>
                <a:gd name="T20" fmla="*/ 531 w 587"/>
                <a:gd name="T21" fmla="*/ 18 h 244"/>
                <a:gd name="T22" fmla="*/ 517 w 587"/>
                <a:gd name="T23" fmla="*/ 9 h 244"/>
                <a:gd name="T24" fmla="*/ 502 w 587"/>
                <a:gd name="T25" fmla="*/ 3 h 244"/>
                <a:gd name="T26" fmla="*/ 486 w 587"/>
                <a:gd name="T27" fmla="*/ 0 h 244"/>
                <a:gd name="T28" fmla="*/ 82 w 587"/>
                <a:gd name="T29" fmla="*/ 0 h 244"/>
                <a:gd name="T30" fmla="*/ 74 w 587"/>
                <a:gd name="T31" fmla="*/ 0 h 244"/>
                <a:gd name="T32" fmla="*/ 57 w 587"/>
                <a:gd name="T33" fmla="*/ 3 h 244"/>
                <a:gd name="T34" fmla="*/ 43 w 587"/>
                <a:gd name="T35" fmla="*/ 9 h 244"/>
                <a:gd name="T36" fmla="*/ 30 w 587"/>
                <a:gd name="T37" fmla="*/ 18 h 244"/>
                <a:gd name="T38" fmla="*/ 18 w 587"/>
                <a:gd name="T39" fmla="*/ 30 h 244"/>
                <a:gd name="T40" fmla="*/ 9 w 587"/>
                <a:gd name="T41" fmla="*/ 43 h 244"/>
                <a:gd name="T42" fmla="*/ 3 w 587"/>
                <a:gd name="T43" fmla="*/ 58 h 244"/>
                <a:gd name="T44" fmla="*/ 0 w 587"/>
                <a:gd name="T45" fmla="*/ 74 h 244"/>
                <a:gd name="T46" fmla="*/ 0 w 587"/>
                <a:gd name="T47" fmla="*/ 124 h 244"/>
                <a:gd name="T48" fmla="*/ 0 w 587"/>
                <a:gd name="T49" fmla="*/ 134 h 244"/>
                <a:gd name="T50" fmla="*/ 3 w 587"/>
                <a:gd name="T51" fmla="*/ 150 h 244"/>
                <a:gd name="T52" fmla="*/ 9 w 587"/>
                <a:gd name="T53" fmla="*/ 165 h 244"/>
                <a:gd name="T54" fmla="*/ 18 w 587"/>
                <a:gd name="T55" fmla="*/ 177 h 244"/>
                <a:gd name="T56" fmla="*/ 30 w 587"/>
                <a:gd name="T57" fmla="*/ 189 h 244"/>
                <a:gd name="T58" fmla="*/ 43 w 587"/>
                <a:gd name="T59" fmla="*/ 197 h 244"/>
                <a:gd name="T60" fmla="*/ 57 w 587"/>
                <a:gd name="T61" fmla="*/ 204 h 244"/>
                <a:gd name="T62" fmla="*/ 74 w 587"/>
                <a:gd name="T63" fmla="*/ 207 h 244"/>
                <a:gd name="T64" fmla="*/ 478 w 587"/>
                <a:gd name="T65" fmla="*/ 207 h 244"/>
                <a:gd name="T66" fmla="*/ 486 w 587"/>
                <a:gd name="T67" fmla="*/ 207 h 244"/>
                <a:gd name="T68" fmla="*/ 502 w 587"/>
                <a:gd name="T69" fmla="*/ 204 h 244"/>
                <a:gd name="T70" fmla="*/ 509 w 587"/>
                <a:gd name="T71" fmla="*/ 202 h 244"/>
                <a:gd name="T72" fmla="*/ 531 w 587"/>
                <a:gd name="T73" fmla="*/ 210 h 244"/>
                <a:gd name="T74" fmla="*/ 568 w 587"/>
                <a:gd name="T75" fmla="*/ 230 h 244"/>
                <a:gd name="T76" fmla="*/ 586 w 587"/>
                <a:gd name="T77" fmla="*/ 244 h 244"/>
                <a:gd name="T78" fmla="*/ 587 w 587"/>
                <a:gd name="T79" fmla="*/ 244 h 244"/>
                <a:gd name="T80" fmla="*/ 587 w 587"/>
                <a:gd name="T81" fmla="*/ 24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244">
                  <a:moveTo>
                    <a:pt x="587" y="242"/>
                  </a:moveTo>
                  <a:lnTo>
                    <a:pt x="587" y="242"/>
                  </a:lnTo>
                  <a:lnTo>
                    <a:pt x="582" y="235"/>
                  </a:lnTo>
                  <a:lnTo>
                    <a:pt x="577" y="226"/>
                  </a:lnTo>
                  <a:lnTo>
                    <a:pt x="574" y="217"/>
                  </a:lnTo>
                  <a:lnTo>
                    <a:pt x="570" y="207"/>
                  </a:lnTo>
                  <a:lnTo>
                    <a:pt x="566" y="188"/>
                  </a:lnTo>
                  <a:lnTo>
                    <a:pt x="562" y="169"/>
                  </a:lnTo>
                  <a:lnTo>
                    <a:pt x="561" y="152"/>
                  </a:lnTo>
                  <a:lnTo>
                    <a:pt x="561" y="138"/>
                  </a:lnTo>
                  <a:lnTo>
                    <a:pt x="561" y="124"/>
                  </a:lnTo>
                  <a:lnTo>
                    <a:pt x="561" y="82"/>
                  </a:lnTo>
                  <a:lnTo>
                    <a:pt x="561" y="82"/>
                  </a:lnTo>
                  <a:lnTo>
                    <a:pt x="560" y="74"/>
                  </a:lnTo>
                  <a:lnTo>
                    <a:pt x="559" y="66"/>
                  </a:lnTo>
                  <a:lnTo>
                    <a:pt x="557" y="58"/>
                  </a:lnTo>
                  <a:lnTo>
                    <a:pt x="554" y="50"/>
                  </a:lnTo>
                  <a:lnTo>
                    <a:pt x="551" y="43"/>
                  </a:lnTo>
                  <a:lnTo>
                    <a:pt x="547" y="36"/>
                  </a:lnTo>
                  <a:lnTo>
                    <a:pt x="541" y="30"/>
                  </a:lnTo>
                  <a:lnTo>
                    <a:pt x="537" y="24"/>
                  </a:lnTo>
                  <a:lnTo>
                    <a:pt x="531" y="18"/>
                  </a:lnTo>
                  <a:lnTo>
                    <a:pt x="524" y="14"/>
                  </a:lnTo>
                  <a:lnTo>
                    <a:pt x="517" y="9"/>
                  </a:lnTo>
                  <a:lnTo>
                    <a:pt x="510" y="6"/>
                  </a:lnTo>
                  <a:lnTo>
                    <a:pt x="502" y="3"/>
                  </a:lnTo>
                  <a:lnTo>
                    <a:pt x="495" y="1"/>
                  </a:lnTo>
                  <a:lnTo>
                    <a:pt x="486" y="0"/>
                  </a:lnTo>
                  <a:lnTo>
                    <a:pt x="4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9"/>
                  </a:lnTo>
                  <a:lnTo>
                    <a:pt x="36" y="14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4" y="36"/>
                  </a:lnTo>
                  <a:lnTo>
                    <a:pt x="9" y="43"/>
                  </a:lnTo>
                  <a:lnTo>
                    <a:pt x="6" y="50"/>
                  </a:lnTo>
                  <a:lnTo>
                    <a:pt x="3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34"/>
                  </a:lnTo>
                  <a:lnTo>
                    <a:pt x="1" y="142"/>
                  </a:lnTo>
                  <a:lnTo>
                    <a:pt x="3" y="150"/>
                  </a:lnTo>
                  <a:lnTo>
                    <a:pt x="6" y="157"/>
                  </a:lnTo>
                  <a:lnTo>
                    <a:pt x="9" y="165"/>
                  </a:lnTo>
                  <a:lnTo>
                    <a:pt x="14" y="171"/>
                  </a:lnTo>
                  <a:lnTo>
                    <a:pt x="18" y="177"/>
                  </a:lnTo>
                  <a:lnTo>
                    <a:pt x="24" y="183"/>
                  </a:lnTo>
                  <a:lnTo>
                    <a:pt x="30" y="189"/>
                  </a:lnTo>
                  <a:lnTo>
                    <a:pt x="36" y="194"/>
                  </a:lnTo>
                  <a:lnTo>
                    <a:pt x="43" y="197"/>
                  </a:lnTo>
                  <a:lnTo>
                    <a:pt x="49" y="200"/>
                  </a:lnTo>
                  <a:lnTo>
                    <a:pt x="57" y="204"/>
                  </a:lnTo>
                  <a:lnTo>
                    <a:pt x="66" y="206"/>
                  </a:lnTo>
                  <a:lnTo>
                    <a:pt x="74" y="207"/>
                  </a:lnTo>
                  <a:lnTo>
                    <a:pt x="82" y="207"/>
                  </a:lnTo>
                  <a:lnTo>
                    <a:pt x="478" y="207"/>
                  </a:lnTo>
                  <a:lnTo>
                    <a:pt x="478" y="207"/>
                  </a:lnTo>
                  <a:lnTo>
                    <a:pt x="486" y="207"/>
                  </a:lnTo>
                  <a:lnTo>
                    <a:pt x="494" y="206"/>
                  </a:lnTo>
                  <a:lnTo>
                    <a:pt x="502" y="204"/>
                  </a:lnTo>
                  <a:lnTo>
                    <a:pt x="509" y="202"/>
                  </a:lnTo>
                  <a:lnTo>
                    <a:pt x="509" y="202"/>
                  </a:lnTo>
                  <a:lnTo>
                    <a:pt x="521" y="205"/>
                  </a:lnTo>
                  <a:lnTo>
                    <a:pt x="531" y="210"/>
                  </a:lnTo>
                  <a:lnTo>
                    <a:pt x="549" y="219"/>
                  </a:lnTo>
                  <a:lnTo>
                    <a:pt x="568" y="230"/>
                  </a:lnTo>
                  <a:lnTo>
                    <a:pt x="586" y="244"/>
                  </a:lnTo>
                  <a:lnTo>
                    <a:pt x="586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2"/>
                  </a:lnTo>
                  <a:lnTo>
                    <a:pt x="587" y="242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3159" y="2004"/>
              <a:ext cx="294" cy="122"/>
            </a:xfrm>
            <a:custGeom>
              <a:avLst/>
              <a:gdLst>
                <a:gd name="T0" fmla="*/ 0 w 587"/>
                <a:gd name="T1" fmla="*/ 243 h 244"/>
                <a:gd name="T2" fmla="*/ 10 w 587"/>
                <a:gd name="T3" fmla="*/ 227 h 244"/>
                <a:gd name="T4" fmla="*/ 17 w 587"/>
                <a:gd name="T5" fmla="*/ 208 h 244"/>
                <a:gd name="T6" fmla="*/ 25 w 587"/>
                <a:gd name="T7" fmla="*/ 170 h 244"/>
                <a:gd name="T8" fmla="*/ 26 w 587"/>
                <a:gd name="T9" fmla="*/ 139 h 244"/>
                <a:gd name="T10" fmla="*/ 26 w 587"/>
                <a:gd name="T11" fmla="*/ 82 h 244"/>
                <a:gd name="T12" fmla="*/ 27 w 587"/>
                <a:gd name="T13" fmla="*/ 74 h 244"/>
                <a:gd name="T14" fmla="*/ 30 w 587"/>
                <a:gd name="T15" fmla="*/ 58 h 244"/>
                <a:gd name="T16" fmla="*/ 36 w 587"/>
                <a:gd name="T17" fmla="*/ 43 h 244"/>
                <a:gd name="T18" fmla="*/ 46 w 587"/>
                <a:gd name="T19" fmla="*/ 29 h 244"/>
                <a:gd name="T20" fmla="*/ 56 w 587"/>
                <a:gd name="T21" fmla="*/ 19 h 244"/>
                <a:gd name="T22" fmla="*/ 70 w 587"/>
                <a:gd name="T23" fmla="*/ 10 h 244"/>
                <a:gd name="T24" fmla="*/ 85 w 587"/>
                <a:gd name="T25" fmla="*/ 4 h 244"/>
                <a:gd name="T26" fmla="*/ 101 w 587"/>
                <a:gd name="T27" fmla="*/ 1 h 244"/>
                <a:gd name="T28" fmla="*/ 505 w 587"/>
                <a:gd name="T29" fmla="*/ 0 h 244"/>
                <a:gd name="T30" fmla="*/ 513 w 587"/>
                <a:gd name="T31" fmla="*/ 1 h 244"/>
                <a:gd name="T32" fmla="*/ 529 w 587"/>
                <a:gd name="T33" fmla="*/ 4 h 244"/>
                <a:gd name="T34" fmla="*/ 544 w 587"/>
                <a:gd name="T35" fmla="*/ 10 h 244"/>
                <a:gd name="T36" fmla="*/ 557 w 587"/>
                <a:gd name="T37" fmla="*/ 19 h 244"/>
                <a:gd name="T38" fmla="*/ 569 w 587"/>
                <a:gd name="T39" fmla="*/ 29 h 244"/>
                <a:gd name="T40" fmla="*/ 578 w 587"/>
                <a:gd name="T41" fmla="*/ 43 h 244"/>
                <a:gd name="T42" fmla="*/ 584 w 587"/>
                <a:gd name="T43" fmla="*/ 58 h 244"/>
                <a:gd name="T44" fmla="*/ 587 w 587"/>
                <a:gd name="T45" fmla="*/ 74 h 244"/>
                <a:gd name="T46" fmla="*/ 587 w 587"/>
                <a:gd name="T47" fmla="*/ 125 h 244"/>
                <a:gd name="T48" fmla="*/ 587 w 587"/>
                <a:gd name="T49" fmla="*/ 133 h 244"/>
                <a:gd name="T50" fmla="*/ 584 w 587"/>
                <a:gd name="T51" fmla="*/ 149 h 244"/>
                <a:gd name="T52" fmla="*/ 578 w 587"/>
                <a:gd name="T53" fmla="*/ 164 h 244"/>
                <a:gd name="T54" fmla="*/ 569 w 587"/>
                <a:gd name="T55" fmla="*/ 178 h 244"/>
                <a:gd name="T56" fmla="*/ 557 w 587"/>
                <a:gd name="T57" fmla="*/ 188 h 244"/>
                <a:gd name="T58" fmla="*/ 544 w 587"/>
                <a:gd name="T59" fmla="*/ 198 h 244"/>
                <a:gd name="T60" fmla="*/ 529 w 587"/>
                <a:gd name="T61" fmla="*/ 205 h 244"/>
                <a:gd name="T62" fmla="*/ 513 w 587"/>
                <a:gd name="T63" fmla="*/ 207 h 244"/>
                <a:gd name="T64" fmla="*/ 109 w 587"/>
                <a:gd name="T65" fmla="*/ 208 h 244"/>
                <a:gd name="T66" fmla="*/ 101 w 587"/>
                <a:gd name="T67" fmla="*/ 207 h 244"/>
                <a:gd name="T68" fmla="*/ 85 w 587"/>
                <a:gd name="T69" fmla="*/ 205 h 244"/>
                <a:gd name="T70" fmla="*/ 78 w 587"/>
                <a:gd name="T71" fmla="*/ 202 h 244"/>
                <a:gd name="T72" fmla="*/ 56 w 587"/>
                <a:gd name="T73" fmla="*/ 209 h 244"/>
                <a:gd name="T74" fmla="*/ 19 w 587"/>
                <a:gd name="T75" fmla="*/ 231 h 244"/>
                <a:gd name="T76" fmla="*/ 1 w 587"/>
                <a:gd name="T77" fmla="*/ 244 h 244"/>
                <a:gd name="T78" fmla="*/ 0 w 587"/>
                <a:gd name="T79" fmla="*/ 244 h 244"/>
                <a:gd name="T80" fmla="*/ 0 w 587"/>
                <a:gd name="T81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244">
                  <a:moveTo>
                    <a:pt x="0" y="243"/>
                  </a:moveTo>
                  <a:lnTo>
                    <a:pt x="0" y="243"/>
                  </a:lnTo>
                  <a:lnTo>
                    <a:pt x="5" y="235"/>
                  </a:lnTo>
                  <a:lnTo>
                    <a:pt x="10" y="227"/>
                  </a:lnTo>
                  <a:lnTo>
                    <a:pt x="13" y="217"/>
                  </a:lnTo>
                  <a:lnTo>
                    <a:pt x="17" y="208"/>
                  </a:lnTo>
                  <a:lnTo>
                    <a:pt x="21" y="188"/>
                  </a:lnTo>
                  <a:lnTo>
                    <a:pt x="25" y="170"/>
                  </a:lnTo>
                  <a:lnTo>
                    <a:pt x="26" y="153"/>
                  </a:lnTo>
                  <a:lnTo>
                    <a:pt x="26" y="139"/>
                  </a:lnTo>
                  <a:lnTo>
                    <a:pt x="26" y="125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7" y="74"/>
                  </a:lnTo>
                  <a:lnTo>
                    <a:pt x="28" y="66"/>
                  </a:lnTo>
                  <a:lnTo>
                    <a:pt x="30" y="58"/>
                  </a:lnTo>
                  <a:lnTo>
                    <a:pt x="33" y="50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6" y="29"/>
                  </a:lnTo>
                  <a:lnTo>
                    <a:pt x="50" y="24"/>
                  </a:lnTo>
                  <a:lnTo>
                    <a:pt x="56" y="19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7" y="6"/>
                  </a:lnTo>
                  <a:lnTo>
                    <a:pt x="85" y="4"/>
                  </a:lnTo>
                  <a:lnTo>
                    <a:pt x="92" y="2"/>
                  </a:lnTo>
                  <a:lnTo>
                    <a:pt x="101" y="1"/>
                  </a:lnTo>
                  <a:lnTo>
                    <a:pt x="109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13" y="1"/>
                  </a:lnTo>
                  <a:lnTo>
                    <a:pt x="521" y="2"/>
                  </a:lnTo>
                  <a:lnTo>
                    <a:pt x="529" y="4"/>
                  </a:lnTo>
                  <a:lnTo>
                    <a:pt x="538" y="6"/>
                  </a:lnTo>
                  <a:lnTo>
                    <a:pt x="544" y="10"/>
                  </a:lnTo>
                  <a:lnTo>
                    <a:pt x="551" y="14"/>
                  </a:lnTo>
                  <a:lnTo>
                    <a:pt x="557" y="19"/>
                  </a:lnTo>
                  <a:lnTo>
                    <a:pt x="563" y="24"/>
                  </a:lnTo>
                  <a:lnTo>
                    <a:pt x="569" y="29"/>
                  </a:lnTo>
                  <a:lnTo>
                    <a:pt x="573" y="36"/>
                  </a:lnTo>
                  <a:lnTo>
                    <a:pt x="578" y="43"/>
                  </a:lnTo>
                  <a:lnTo>
                    <a:pt x="581" y="50"/>
                  </a:lnTo>
                  <a:lnTo>
                    <a:pt x="584" y="58"/>
                  </a:lnTo>
                  <a:lnTo>
                    <a:pt x="586" y="66"/>
                  </a:lnTo>
                  <a:lnTo>
                    <a:pt x="587" y="74"/>
                  </a:lnTo>
                  <a:lnTo>
                    <a:pt x="587" y="82"/>
                  </a:lnTo>
                  <a:lnTo>
                    <a:pt x="587" y="125"/>
                  </a:lnTo>
                  <a:lnTo>
                    <a:pt x="587" y="125"/>
                  </a:lnTo>
                  <a:lnTo>
                    <a:pt x="587" y="133"/>
                  </a:lnTo>
                  <a:lnTo>
                    <a:pt x="586" y="142"/>
                  </a:lnTo>
                  <a:lnTo>
                    <a:pt x="584" y="149"/>
                  </a:lnTo>
                  <a:lnTo>
                    <a:pt x="581" y="157"/>
                  </a:lnTo>
                  <a:lnTo>
                    <a:pt x="578" y="164"/>
                  </a:lnTo>
                  <a:lnTo>
                    <a:pt x="573" y="171"/>
                  </a:lnTo>
                  <a:lnTo>
                    <a:pt x="569" y="178"/>
                  </a:lnTo>
                  <a:lnTo>
                    <a:pt x="563" y="184"/>
                  </a:lnTo>
                  <a:lnTo>
                    <a:pt x="557" y="188"/>
                  </a:lnTo>
                  <a:lnTo>
                    <a:pt x="551" y="194"/>
                  </a:lnTo>
                  <a:lnTo>
                    <a:pt x="544" y="198"/>
                  </a:lnTo>
                  <a:lnTo>
                    <a:pt x="538" y="201"/>
                  </a:lnTo>
                  <a:lnTo>
                    <a:pt x="529" y="205"/>
                  </a:lnTo>
                  <a:lnTo>
                    <a:pt x="521" y="206"/>
                  </a:lnTo>
                  <a:lnTo>
                    <a:pt x="513" y="207"/>
                  </a:lnTo>
                  <a:lnTo>
                    <a:pt x="505" y="208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1" y="207"/>
                  </a:lnTo>
                  <a:lnTo>
                    <a:pt x="93" y="206"/>
                  </a:lnTo>
                  <a:lnTo>
                    <a:pt x="85" y="205"/>
                  </a:lnTo>
                  <a:lnTo>
                    <a:pt x="78" y="202"/>
                  </a:lnTo>
                  <a:lnTo>
                    <a:pt x="78" y="202"/>
                  </a:lnTo>
                  <a:lnTo>
                    <a:pt x="66" y="206"/>
                  </a:lnTo>
                  <a:lnTo>
                    <a:pt x="56" y="209"/>
                  </a:lnTo>
                  <a:lnTo>
                    <a:pt x="38" y="220"/>
                  </a:lnTo>
                  <a:lnTo>
                    <a:pt x="19" y="231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3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3276" y="2180"/>
              <a:ext cx="26" cy="26"/>
            </a:xfrm>
            <a:custGeom>
              <a:avLst/>
              <a:gdLst>
                <a:gd name="T0" fmla="*/ 51 w 51"/>
                <a:gd name="T1" fmla="*/ 26 h 52"/>
                <a:gd name="T2" fmla="*/ 51 w 51"/>
                <a:gd name="T3" fmla="*/ 26 h 52"/>
                <a:gd name="T4" fmla="*/ 51 w 51"/>
                <a:gd name="T5" fmla="*/ 31 h 52"/>
                <a:gd name="T6" fmla="*/ 49 w 51"/>
                <a:gd name="T7" fmla="*/ 36 h 52"/>
                <a:gd name="T8" fmla="*/ 47 w 51"/>
                <a:gd name="T9" fmla="*/ 40 h 52"/>
                <a:gd name="T10" fmla="*/ 45 w 51"/>
                <a:gd name="T11" fmla="*/ 44 h 52"/>
                <a:gd name="T12" fmla="*/ 40 w 51"/>
                <a:gd name="T13" fmla="*/ 47 h 52"/>
                <a:gd name="T14" fmla="*/ 36 w 51"/>
                <a:gd name="T15" fmla="*/ 49 h 52"/>
                <a:gd name="T16" fmla="*/ 31 w 51"/>
                <a:gd name="T17" fmla="*/ 52 h 52"/>
                <a:gd name="T18" fmla="*/ 26 w 51"/>
                <a:gd name="T19" fmla="*/ 52 h 52"/>
                <a:gd name="T20" fmla="*/ 26 w 51"/>
                <a:gd name="T21" fmla="*/ 52 h 52"/>
                <a:gd name="T22" fmla="*/ 20 w 51"/>
                <a:gd name="T23" fmla="*/ 52 h 52"/>
                <a:gd name="T24" fmla="*/ 16 w 51"/>
                <a:gd name="T25" fmla="*/ 49 h 52"/>
                <a:gd name="T26" fmla="*/ 11 w 51"/>
                <a:gd name="T27" fmla="*/ 47 h 52"/>
                <a:gd name="T28" fmla="*/ 8 w 51"/>
                <a:gd name="T29" fmla="*/ 44 h 52"/>
                <a:gd name="T30" fmla="*/ 4 w 51"/>
                <a:gd name="T31" fmla="*/ 40 h 52"/>
                <a:gd name="T32" fmla="*/ 2 w 51"/>
                <a:gd name="T33" fmla="*/ 36 h 52"/>
                <a:gd name="T34" fmla="*/ 1 w 51"/>
                <a:gd name="T35" fmla="*/ 31 h 52"/>
                <a:gd name="T36" fmla="*/ 0 w 51"/>
                <a:gd name="T37" fmla="*/ 26 h 52"/>
                <a:gd name="T38" fmla="*/ 0 w 51"/>
                <a:gd name="T39" fmla="*/ 26 h 52"/>
                <a:gd name="T40" fmla="*/ 1 w 51"/>
                <a:gd name="T41" fmla="*/ 21 h 52"/>
                <a:gd name="T42" fmla="*/ 2 w 51"/>
                <a:gd name="T43" fmla="*/ 16 h 52"/>
                <a:gd name="T44" fmla="*/ 4 w 51"/>
                <a:gd name="T45" fmla="*/ 11 h 52"/>
                <a:gd name="T46" fmla="*/ 8 w 51"/>
                <a:gd name="T47" fmla="*/ 8 h 52"/>
                <a:gd name="T48" fmla="*/ 11 w 51"/>
                <a:gd name="T49" fmla="*/ 5 h 52"/>
                <a:gd name="T50" fmla="*/ 16 w 51"/>
                <a:gd name="T51" fmla="*/ 2 h 52"/>
                <a:gd name="T52" fmla="*/ 20 w 51"/>
                <a:gd name="T53" fmla="*/ 1 h 52"/>
                <a:gd name="T54" fmla="*/ 26 w 51"/>
                <a:gd name="T55" fmla="*/ 0 h 52"/>
                <a:gd name="T56" fmla="*/ 26 w 51"/>
                <a:gd name="T57" fmla="*/ 0 h 52"/>
                <a:gd name="T58" fmla="*/ 31 w 51"/>
                <a:gd name="T59" fmla="*/ 1 h 52"/>
                <a:gd name="T60" fmla="*/ 36 w 51"/>
                <a:gd name="T61" fmla="*/ 2 h 52"/>
                <a:gd name="T62" fmla="*/ 40 w 51"/>
                <a:gd name="T63" fmla="*/ 5 h 52"/>
                <a:gd name="T64" fmla="*/ 45 w 51"/>
                <a:gd name="T65" fmla="*/ 8 h 52"/>
                <a:gd name="T66" fmla="*/ 47 w 51"/>
                <a:gd name="T67" fmla="*/ 11 h 52"/>
                <a:gd name="T68" fmla="*/ 49 w 51"/>
                <a:gd name="T69" fmla="*/ 16 h 52"/>
                <a:gd name="T70" fmla="*/ 51 w 51"/>
                <a:gd name="T71" fmla="*/ 21 h 52"/>
                <a:gd name="T72" fmla="*/ 51 w 51"/>
                <a:gd name="T73" fmla="*/ 26 h 52"/>
                <a:gd name="T74" fmla="*/ 51 w 51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52">
                  <a:moveTo>
                    <a:pt x="51" y="26"/>
                  </a:moveTo>
                  <a:lnTo>
                    <a:pt x="51" y="26"/>
                  </a:lnTo>
                  <a:lnTo>
                    <a:pt x="51" y="31"/>
                  </a:lnTo>
                  <a:lnTo>
                    <a:pt x="49" y="36"/>
                  </a:lnTo>
                  <a:lnTo>
                    <a:pt x="47" y="40"/>
                  </a:lnTo>
                  <a:lnTo>
                    <a:pt x="45" y="44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0" y="52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5" y="8"/>
                  </a:lnTo>
                  <a:lnTo>
                    <a:pt x="47" y="11"/>
                  </a:lnTo>
                  <a:lnTo>
                    <a:pt x="49" y="16"/>
                  </a:lnTo>
                  <a:lnTo>
                    <a:pt x="51" y="21"/>
                  </a:lnTo>
                  <a:lnTo>
                    <a:pt x="51" y="2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3313" y="2180"/>
              <a:ext cx="25" cy="26"/>
            </a:xfrm>
            <a:custGeom>
              <a:avLst/>
              <a:gdLst>
                <a:gd name="T0" fmla="*/ 51 w 51"/>
                <a:gd name="T1" fmla="*/ 26 h 52"/>
                <a:gd name="T2" fmla="*/ 51 w 51"/>
                <a:gd name="T3" fmla="*/ 26 h 52"/>
                <a:gd name="T4" fmla="*/ 51 w 51"/>
                <a:gd name="T5" fmla="*/ 31 h 52"/>
                <a:gd name="T6" fmla="*/ 50 w 51"/>
                <a:gd name="T7" fmla="*/ 36 h 52"/>
                <a:gd name="T8" fmla="*/ 48 w 51"/>
                <a:gd name="T9" fmla="*/ 40 h 52"/>
                <a:gd name="T10" fmla="*/ 44 w 51"/>
                <a:gd name="T11" fmla="*/ 44 h 52"/>
                <a:gd name="T12" fmla="*/ 41 w 51"/>
                <a:gd name="T13" fmla="*/ 47 h 52"/>
                <a:gd name="T14" fmla="*/ 36 w 51"/>
                <a:gd name="T15" fmla="*/ 49 h 52"/>
                <a:gd name="T16" fmla="*/ 31 w 51"/>
                <a:gd name="T17" fmla="*/ 52 h 52"/>
                <a:gd name="T18" fmla="*/ 26 w 51"/>
                <a:gd name="T19" fmla="*/ 52 h 52"/>
                <a:gd name="T20" fmla="*/ 26 w 51"/>
                <a:gd name="T21" fmla="*/ 52 h 52"/>
                <a:gd name="T22" fmla="*/ 21 w 51"/>
                <a:gd name="T23" fmla="*/ 52 h 52"/>
                <a:gd name="T24" fmla="*/ 15 w 51"/>
                <a:gd name="T25" fmla="*/ 49 h 52"/>
                <a:gd name="T26" fmla="*/ 12 w 51"/>
                <a:gd name="T27" fmla="*/ 47 h 52"/>
                <a:gd name="T28" fmla="*/ 7 w 51"/>
                <a:gd name="T29" fmla="*/ 44 h 52"/>
                <a:gd name="T30" fmla="*/ 4 w 51"/>
                <a:gd name="T31" fmla="*/ 40 h 52"/>
                <a:gd name="T32" fmla="*/ 1 w 51"/>
                <a:gd name="T33" fmla="*/ 36 h 52"/>
                <a:gd name="T34" fmla="*/ 0 w 51"/>
                <a:gd name="T35" fmla="*/ 31 h 52"/>
                <a:gd name="T36" fmla="*/ 0 w 51"/>
                <a:gd name="T37" fmla="*/ 26 h 52"/>
                <a:gd name="T38" fmla="*/ 0 w 51"/>
                <a:gd name="T39" fmla="*/ 26 h 52"/>
                <a:gd name="T40" fmla="*/ 0 w 51"/>
                <a:gd name="T41" fmla="*/ 21 h 52"/>
                <a:gd name="T42" fmla="*/ 1 w 51"/>
                <a:gd name="T43" fmla="*/ 16 h 52"/>
                <a:gd name="T44" fmla="*/ 4 w 51"/>
                <a:gd name="T45" fmla="*/ 11 h 52"/>
                <a:gd name="T46" fmla="*/ 7 w 51"/>
                <a:gd name="T47" fmla="*/ 8 h 52"/>
                <a:gd name="T48" fmla="*/ 12 w 51"/>
                <a:gd name="T49" fmla="*/ 5 h 52"/>
                <a:gd name="T50" fmla="*/ 15 w 51"/>
                <a:gd name="T51" fmla="*/ 2 h 52"/>
                <a:gd name="T52" fmla="*/ 21 w 51"/>
                <a:gd name="T53" fmla="*/ 1 h 52"/>
                <a:gd name="T54" fmla="*/ 26 w 51"/>
                <a:gd name="T55" fmla="*/ 0 h 52"/>
                <a:gd name="T56" fmla="*/ 26 w 51"/>
                <a:gd name="T57" fmla="*/ 0 h 52"/>
                <a:gd name="T58" fmla="*/ 31 w 51"/>
                <a:gd name="T59" fmla="*/ 1 h 52"/>
                <a:gd name="T60" fmla="*/ 36 w 51"/>
                <a:gd name="T61" fmla="*/ 2 h 52"/>
                <a:gd name="T62" fmla="*/ 41 w 51"/>
                <a:gd name="T63" fmla="*/ 5 h 52"/>
                <a:gd name="T64" fmla="*/ 44 w 51"/>
                <a:gd name="T65" fmla="*/ 8 h 52"/>
                <a:gd name="T66" fmla="*/ 48 w 51"/>
                <a:gd name="T67" fmla="*/ 11 h 52"/>
                <a:gd name="T68" fmla="*/ 50 w 51"/>
                <a:gd name="T69" fmla="*/ 16 h 52"/>
                <a:gd name="T70" fmla="*/ 51 w 51"/>
                <a:gd name="T71" fmla="*/ 21 h 52"/>
                <a:gd name="T72" fmla="*/ 51 w 51"/>
                <a:gd name="T73" fmla="*/ 26 h 52"/>
                <a:gd name="T74" fmla="*/ 51 w 51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52">
                  <a:moveTo>
                    <a:pt x="51" y="26"/>
                  </a:moveTo>
                  <a:lnTo>
                    <a:pt x="51" y="26"/>
                  </a:lnTo>
                  <a:lnTo>
                    <a:pt x="51" y="31"/>
                  </a:lnTo>
                  <a:lnTo>
                    <a:pt x="50" y="36"/>
                  </a:lnTo>
                  <a:lnTo>
                    <a:pt x="48" y="40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1" y="52"/>
                  </a:lnTo>
                  <a:lnTo>
                    <a:pt x="15" y="49"/>
                  </a:lnTo>
                  <a:lnTo>
                    <a:pt x="12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1" y="5"/>
                  </a:lnTo>
                  <a:lnTo>
                    <a:pt x="44" y="8"/>
                  </a:lnTo>
                  <a:lnTo>
                    <a:pt x="48" y="11"/>
                  </a:lnTo>
                  <a:lnTo>
                    <a:pt x="50" y="16"/>
                  </a:lnTo>
                  <a:lnTo>
                    <a:pt x="51" y="21"/>
                  </a:lnTo>
                  <a:lnTo>
                    <a:pt x="51" y="2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3349" y="2180"/>
              <a:ext cx="26" cy="26"/>
            </a:xfrm>
            <a:custGeom>
              <a:avLst/>
              <a:gdLst>
                <a:gd name="T0" fmla="*/ 52 w 52"/>
                <a:gd name="T1" fmla="*/ 26 h 52"/>
                <a:gd name="T2" fmla="*/ 52 w 52"/>
                <a:gd name="T3" fmla="*/ 26 h 52"/>
                <a:gd name="T4" fmla="*/ 51 w 52"/>
                <a:gd name="T5" fmla="*/ 31 h 52"/>
                <a:gd name="T6" fmla="*/ 49 w 52"/>
                <a:gd name="T7" fmla="*/ 36 h 52"/>
                <a:gd name="T8" fmla="*/ 47 w 52"/>
                <a:gd name="T9" fmla="*/ 40 h 52"/>
                <a:gd name="T10" fmla="*/ 44 w 52"/>
                <a:gd name="T11" fmla="*/ 44 h 52"/>
                <a:gd name="T12" fmla="*/ 40 w 52"/>
                <a:gd name="T13" fmla="*/ 47 h 52"/>
                <a:gd name="T14" fmla="*/ 36 w 52"/>
                <a:gd name="T15" fmla="*/ 49 h 52"/>
                <a:gd name="T16" fmla="*/ 31 w 52"/>
                <a:gd name="T17" fmla="*/ 52 h 52"/>
                <a:gd name="T18" fmla="*/ 25 w 52"/>
                <a:gd name="T19" fmla="*/ 52 h 52"/>
                <a:gd name="T20" fmla="*/ 25 w 52"/>
                <a:gd name="T21" fmla="*/ 52 h 52"/>
                <a:gd name="T22" fmla="*/ 21 w 52"/>
                <a:gd name="T23" fmla="*/ 52 h 52"/>
                <a:gd name="T24" fmla="*/ 16 w 52"/>
                <a:gd name="T25" fmla="*/ 49 h 52"/>
                <a:gd name="T26" fmla="*/ 11 w 52"/>
                <a:gd name="T27" fmla="*/ 47 h 52"/>
                <a:gd name="T28" fmla="*/ 7 w 52"/>
                <a:gd name="T29" fmla="*/ 44 h 52"/>
                <a:gd name="T30" fmla="*/ 4 w 52"/>
                <a:gd name="T31" fmla="*/ 40 h 52"/>
                <a:gd name="T32" fmla="*/ 2 w 52"/>
                <a:gd name="T33" fmla="*/ 36 h 52"/>
                <a:gd name="T34" fmla="*/ 0 w 52"/>
                <a:gd name="T35" fmla="*/ 31 h 52"/>
                <a:gd name="T36" fmla="*/ 0 w 52"/>
                <a:gd name="T37" fmla="*/ 26 h 52"/>
                <a:gd name="T38" fmla="*/ 0 w 52"/>
                <a:gd name="T39" fmla="*/ 26 h 52"/>
                <a:gd name="T40" fmla="*/ 0 w 52"/>
                <a:gd name="T41" fmla="*/ 21 h 52"/>
                <a:gd name="T42" fmla="*/ 2 w 52"/>
                <a:gd name="T43" fmla="*/ 16 h 52"/>
                <a:gd name="T44" fmla="*/ 4 w 52"/>
                <a:gd name="T45" fmla="*/ 11 h 52"/>
                <a:gd name="T46" fmla="*/ 7 w 52"/>
                <a:gd name="T47" fmla="*/ 8 h 52"/>
                <a:gd name="T48" fmla="*/ 11 w 52"/>
                <a:gd name="T49" fmla="*/ 5 h 52"/>
                <a:gd name="T50" fmla="*/ 16 w 52"/>
                <a:gd name="T51" fmla="*/ 2 h 52"/>
                <a:gd name="T52" fmla="*/ 21 w 52"/>
                <a:gd name="T53" fmla="*/ 1 h 52"/>
                <a:gd name="T54" fmla="*/ 25 w 52"/>
                <a:gd name="T55" fmla="*/ 0 h 52"/>
                <a:gd name="T56" fmla="*/ 25 w 52"/>
                <a:gd name="T57" fmla="*/ 0 h 52"/>
                <a:gd name="T58" fmla="*/ 31 w 52"/>
                <a:gd name="T59" fmla="*/ 1 h 52"/>
                <a:gd name="T60" fmla="*/ 36 w 52"/>
                <a:gd name="T61" fmla="*/ 2 h 52"/>
                <a:gd name="T62" fmla="*/ 40 w 52"/>
                <a:gd name="T63" fmla="*/ 5 h 52"/>
                <a:gd name="T64" fmla="*/ 44 w 52"/>
                <a:gd name="T65" fmla="*/ 8 h 52"/>
                <a:gd name="T66" fmla="*/ 47 w 52"/>
                <a:gd name="T67" fmla="*/ 11 h 52"/>
                <a:gd name="T68" fmla="*/ 49 w 52"/>
                <a:gd name="T69" fmla="*/ 16 h 52"/>
                <a:gd name="T70" fmla="*/ 51 w 52"/>
                <a:gd name="T71" fmla="*/ 21 h 52"/>
                <a:gd name="T72" fmla="*/ 52 w 52"/>
                <a:gd name="T73" fmla="*/ 26 h 52"/>
                <a:gd name="T74" fmla="*/ 52 w 52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2" y="26"/>
                  </a:lnTo>
                  <a:lnTo>
                    <a:pt x="51" y="31"/>
                  </a:lnTo>
                  <a:lnTo>
                    <a:pt x="49" y="36"/>
                  </a:lnTo>
                  <a:lnTo>
                    <a:pt x="47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4" y="8"/>
                  </a:lnTo>
                  <a:lnTo>
                    <a:pt x="47" y="11"/>
                  </a:lnTo>
                  <a:lnTo>
                    <a:pt x="49" y="16"/>
                  </a:lnTo>
                  <a:lnTo>
                    <a:pt x="51" y="21"/>
                  </a:lnTo>
                  <a:lnTo>
                    <a:pt x="52" y="2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 userDrawn="1"/>
          </p:nvSpPr>
          <p:spPr bwMode="auto">
            <a:xfrm>
              <a:off x="3211" y="2046"/>
              <a:ext cx="206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 userDrawn="1"/>
          </p:nvSpPr>
          <p:spPr bwMode="auto">
            <a:xfrm>
              <a:off x="3211" y="2075"/>
              <a:ext cx="107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12"/>
          <p:cNvSpPr>
            <a:spLocks/>
          </p:cNvSpPr>
          <p:nvPr userDrawn="1"/>
        </p:nvSpPr>
        <p:spPr bwMode="auto">
          <a:xfrm>
            <a:off x="0" y="5878960"/>
            <a:ext cx="9144000" cy="98871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rgbClr val="F3BC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9251"/>
            <a:ext cx="2555639" cy="191683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576064"/>
          </a:xfrm>
        </p:spPr>
        <p:txBody>
          <a:bodyPr>
            <a:normAutofit/>
          </a:bodyPr>
          <a:lstStyle>
            <a:lvl1pPr algn="l"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472608"/>
          </a:xfrm>
        </p:spPr>
        <p:txBody>
          <a:bodyPr>
            <a:normAutofit/>
          </a:bodyPr>
          <a:lstStyle>
            <a:lvl1pPr marL="360000" indent="-288000">
              <a:lnSpc>
                <a:spcPts val="32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lnSpc>
                <a:spcPts val="3200"/>
              </a:lnSpc>
              <a:spcBef>
                <a:spcPts val="500"/>
              </a:spcBef>
              <a:defRPr sz="24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lnSpc>
                <a:spcPts val="3200"/>
              </a:lnSpc>
              <a:spcBef>
                <a:spcPts val="500"/>
              </a:spcBef>
              <a:defRPr sz="24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lnSpc>
                <a:spcPts val="3200"/>
              </a:lnSpc>
              <a:spcBef>
                <a:spcPts val="500"/>
              </a:spcBef>
              <a:defRPr sz="24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lnSpc>
                <a:spcPts val="3200"/>
              </a:lnSpc>
              <a:spcBef>
                <a:spcPts val="500"/>
              </a:spcBef>
              <a:defRPr sz="2400" b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790-F87D-46C3-8A9A-A39F51776E2B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44F1-1257-4C25-AB8A-807CA769B911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6815519" y="114489"/>
            <a:ext cx="2076961" cy="794231"/>
            <a:chOff x="2474" y="1891"/>
            <a:chExt cx="1681" cy="482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074" y="1891"/>
              <a:ext cx="482" cy="482"/>
            </a:xfrm>
            <a:custGeom>
              <a:avLst/>
              <a:gdLst>
                <a:gd name="T0" fmla="*/ 963 w 964"/>
                <a:gd name="T1" fmla="*/ 507 h 964"/>
                <a:gd name="T2" fmla="*/ 954 w 964"/>
                <a:gd name="T3" fmla="*/ 579 h 964"/>
                <a:gd name="T4" fmla="*/ 934 w 964"/>
                <a:gd name="T5" fmla="*/ 647 h 964"/>
                <a:gd name="T6" fmla="*/ 906 w 964"/>
                <a:gd name="T7" fmla="*/ 712 h 964"/>
                <a:gd name="T8" fmla="*/ 868 w 964"/>
                <a:gd name="T9" fmla="*/ 770 h 964"/>
                <a:gd name="T10" fmla="*/ 823 w 964"/>
                <a:gd name="T11" fmla="*/ 822 h 964"/>
                <a:gd name="T12" fmla="*/ 771 w 964"/>
                <a:gd name="T13" fmla="*/ 868 h 964"/>
                <a:gd name="T14" fmla="*/ 712 w 964"/>
                <a:gd name="T15" fmla="*/ 905 h 964"/>
                <a:gd name="T16" fmla="*/ 647 w 964"/>
                <a:gd name="T17" fmla="*/ 934 h 964"/>
                <a:gd name="T18" fmla="*/ 580 w 964"/>
                <a:gd name="T19" fmla="*/ 954 h 964"/>
                <a:gd name="T20" fmla="*/ 507 w 964"/>
                <a:gd name="T21" fmla="*/ 963 h 964"/>
                <a:gd name="T22" fmla="*/ 457 w 964"/>
                <a:gd name="T23" fmla="*/ 963 h 964"/>
                <a:gd name="T24" fmla="*/ 385 w 964"/>
                <a:gd name="T25" fmla="*/ 954 h 964"/>
                <a:gd name="T26" fmla="*/ 317 w 964"/>
                <a:gd name="T27" fmla="*/ 934 h 964"/>
                <a:gd name="T28" fmla="*/ 252 w 964"/>
                <a:gd name="T29" fmla="*/ 905 h 964"/>
                <a:gd name="T30" fmla="*/ 194 w 964"/>
                <a:gd name="T31" fmla="*/ 868 h 964"/>
                <a:gd name="T32" fmla="*/ 142 w 964"/>
                <a:gd name="T33" fmla="*/ 822 h 964"/>
                <a:gd name="T34" fmla="*/ 96 w 964"/>
                <a:gd name="T35" fmla="*/ 770 h 964"/>
                <a:gd name="T36" fmla="*/ 59 w 964"/>
                <a:gd name="T37" fmla="*/ 712 h 964"/>
                <a:gd name="T38" fmla="*/ 29 w 964"/>
                <a:gd name="T39" fmla="*/ 647 h 964"/>
                <a:gd name="T40" fmla="*/ 10 w 964"/>
                <a:gd name="T41" fmla="*/ 579 h 964"/>
                <a:gd name="T42" fmla="*/ 1 w 964"/>
                <a:gd name="T43" fmla="*/ 507 h 964"/>
                <a:gd name="T44" fmla="*/ 1 w 964"/>
                <a:gd name="T45" fmla="*/ 457 h 964"/>
                <a:gd name="T46" fmla="*/ 10 w 964"/>
                <a:gd name="T47" fmla="*/ 384 h 964"/>
                <a:gd name="T48" fmla="*/ 29 w 964"/>
                <a:gd name="T49" fmla="*/ 316 h 964"/>
                <a:gd name="T50" fmla="*/ 59 w 964"/>
                <a:gd name="T51" fmla="*/ 252 h 964"/>
                <a:gd name="T52" fmla="*/ 96 w 964"/>
                <a:gd name="T53" fmla="*/ 193 h 964"/>
                <a:gd name="T54" fmla="*/ 142 w 964"/>
                <a:gd name="T55" fmla="*/ 141 h 964"/>
                <a:gd name="T56" fmla="*/ 194 w 964"/>
                <a:gd name="T57" fmla="*/ 95 h 964"/>
                <a:gd name="T58" fmla="*/ 252 w 964"/>
                <a:gd name="T59" fmla="*/ 58 h 964"/>
                <a:gd name="T60" fmla="*/ 317 w 964"/>
                <a:gd name="T61" fmla="*/ 29 h 964"/>
                <a:gd name="T62" fmla="*/ 385 w 964"/>
                <a:gd name="T63" fmla="*/ 10 h 964"/>
                <a:gd name="T64" fmla="*/ 457 w 964"/>
                <a:gd name="T65" fmla="*/ 1 h 964"/>
                <a:gd name="T66" fmla="*/ 507 w 964"/>
                <a:gd name="T67" fmla="*/ 1 h 964"/>
                <a:gd name="T68" fmla="*/ 580 w 964"/>
                <a:gd name="T69" fmla="*/ 10 h 964"/>
                <a:gd name="T70" fmla="*/ 647 w 964"/>
                <a:gd name="T71" fmla="*/ 29 h 964"/>
                <a:gd name="T72" fmla="*/ 712 w 964"/>
                <a:gd name="T73" fmla="*/ 58 h 964"/>
                <a:gd name="T74" fmla="*/ 771 w 964"/>
                <a:gd name="T75" fmla="*/ 95 h 964"/>
                <a:gd name="T76" fmla="*/ 823 w 964"/>
                <a:gd name="T77" fmla="*/ 141 h 964"/>
                <a:gd name="T78" fmla="*/ 868 w 964"/>
                <a:gd name="T79" fmla="*/ 193 h 964"/>
                <a:gd name="T80" fmla="*/ 906 w 964"/>
                <a:gd name="T81" fmla="*/ 252 h 964"/>
                <a:gd name="T82" fmla="*/ 934 w 964"/>
                <a:gd name="T83" fmla="*/ 316 h 964"/>
                <a:gd name="T84" fmla="*/ 954 w 964"/>
                <a:gd name="T85" fmla="*/ 384 h 964"/>
                <a:gd name="T86" fmla="*/ 963 w 964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4" h="964">
                  <a:moveTo>
                    <a:pt x="964" y="482"/>
                  </a:moveTo>
                  <a:lnTo>
                    <a:pt x="964" y="482"/>
                  </a:lnTo>
                  <a:lnTo>
                    <a:pt x="963" y="507"/>
                  </a:lnTo>
                  <a:lnTo>
                    <a:pt x="961" y="531"/>
                  </a:lnTo>
                  <a:lnTo>
                    <a:pt x="959" y="555"/>
                  </a:lnTo>
                  <a:lnTo>
                    <a:pt x="954" y="579"/>
                  </a:lnTo>
                  <a:lnTo>
                    <a:pt x="948" y="602"/>
                  </a:lnTo>
                  <a:lnTo>
                    <a:pt x="942" y="625"/>
                  </a:lnTo>
                  <a:lnTo>
                    <a:pt x="934" y="647"/>
                  </a:lnTo>
                  <a:lnTo>
                    <a:pt x="926" y="669"/>
                  </a:lnTo>
                  <a:lnTo>
                    <a:pt x="916" y="691"/>
                  </a:lnTo>
                  <a:lnTo>
                    <a:pt x="906" y="712"/>
                  </a:lnTo>
                  <a:lnTo>
                    <a:pt x="894" y="731"/>
                  </a:lnTo>
                  <a:lnTo>
                    <a:pt x="881" y="751"/>
                  </a:lnTo>
                  <a:lnTo>
                    <a:pt x="868" y="770"/>
                  </a:lnTo>
                  <a:lnTo>
                    <a:pt x="854" y="789"/>
                  </a:lnTo>
                  <a:lnTo>
                    <a:pt x="839" y="806"/>
                  </a:lnTo>
                  <a:lnTo>
                    <a:pt x="823" y="822"/>
                  </a:lnTo>
                  <a:lnTo>
                    <a:pt x="806" y="838"/>
                  </a:lnTo>
                  <a:lnTo>
                    <a:pt x="788" y="853"/>
                  </a:lnTo>
                  <a:lnTo>
                    <a:pt x="771" y="868"/>
                  </a:lnTo>
                  <a:lnTo>
                    <a:pt x="751" y="881"/>
                  </a:lnTo>
                  <a:lnTo>
                    <a:pt x="732" y="894"/>
                  </a:lnTo>
                  <a:lnTo>
                    <a:pt x="712" y="905"/>
                  </a:lnTo>
                  <a:lnTo>
                    <a:pt x="691" y="917"/>
                  </a:lnTo>
                  <a:lnTo>
                    <a:pt x="669" y="926"/>
                  </a:lnTo>
                  <a:lnTo>
                    <a:pt x="647" y="934"/>
                  </a:lnTo>
                  <a:lnTo>
                    <a:pt x="626" y="942"/>
                  </a:lnTo>
                  <a:lnTo>
                    <a:pt x="603" y="949"/>
                  </a:lnTo>
                  <a:lnTo>
                    <a:pt x="580" y="954"/>
                  </a:lnTo>
                  <a:lnTo>
                    <a:pt x="555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2" y="964"/>
                  </a:lnTo>
                  <a:lnTo>
                    <a:pt x="482" y="964"/>
                  </a:lnTo>
                  <a:lnTo>
                    <a:pt x="457" y="963"/>
                  </a:lnTo>
                  <a:lnTo>
                    <a:pt x="433" y="962"/>
                  </a:lnTo>
                  <a:lnTo>
                    <a:pt x="409" y="958"/>
                  </a:lnTo>
                  <a:lnTo>
                    <a:pt x="385" y="954"/>
                  </a:lnTo>
                  <a:lnTo>
                    <a:pt x="362" y="949"/>
                  </a:lnTo>
                  <a:lnTo>
                    <a:pt x="339" y="942"/>
                  </a:lnTo>
                  <a:lnTo>
                    <a:pt x="317" y="934"/>
                  </a:lnTo>
                  <a:lnTo>
                    <a:pt x="295" y="926"/>
                  </a:lnTo>
                  <a:lnTo>
                    <a:pt x="273" y="917"/>
                  </a:lnTo>
                  <a:lnTo>
                    <a:pt x="252" y="905"/>
                  </a:lnTo>
                  <a:lnTo>
                    <a:pt x="232" y="894"/>
                  </a:lnTo>
                  <a:lnTo>
                    <a:pt x="212" y="881"/>
                  </a:lnTo>
                  <a:lnTo>
                    <a:pt x="194" y="868"/>
                  </a:lnTo>
                  <a:lnTo>
                    <a:pt x="175" y="853"/>
                  </a:lnTo>
                  <a:lnTo>
                    <a:pt x="158" y="838"/>
                  </a:lnTo>
                  <a:lnTo>
                    <a:pt x="142" y="822"/>
                  </a:lnTo>
                  <a:lnTo>
                    <a:pt x="126" y="806"/>
                  </a:lnTo>
                  <a:lnTo>
                    <a:pt x="111" y="789"/>
                  </a:lnTo>
                  <a:lnTo>
                    <a:pt x="96" y="770"/>
                  </a:lnTo>
                  <a:lnTo>
                    <a:pt x="83" y="751"/>
                  </a:lnTo>
                  <a:lnTo>
                    <a:pt x="70" y="731"/>
                  </a:lnTo>
                  <a:lnTo>
                    <a:pt x="59" y="712"/>
                  </a:lnTo>
                  <a:lnTo>
                    <a:pt x="47" y="691"/>
                  </a:lnTo>
                  <a:lnTo>
                    <a:pt x="38" y="669"/>
                  </a:lnTo>
                  <a:lnTo>
                    <a:pt x="29" y="647"/>
                  </a:lnTo>
                  <a:lnTo>
                    <a:pt x="22" y="625"/>
                  </a:lnTo>
                  <a:lnTo>
                    <a:pt x="15" y="602"/>
                  </a:lnTo>
                  <a:lnTo>
                    <a:pt x="10" y="579"/>
                  </a:lnTo>
                  <a:lnTo>
                    <a:pt x="6" y="555"/>
                  </a:lnTo>
                  <a:lnTo>
                    <a:pt x="2" y="531"/>
                  </a:lnTo>
                  <a:lnTo>
                    <a:pt x="1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1" y="457"/>
                  </a:lnTo>
                  <a:lnTo>
                    <a:pt x="2" y="433"/>
                  </a:lnTo>
                  <a:lnTo>
                    <a:pt x="6" y="409"/>
                  </a:lnTo>
                  <a:lnTo>
                    <a:pt x="10" y="384"/>
                  </a:lnTo>
                  <a:lnTo>
                    <a:pt x="15" y="361"/>
                  </a:lnTo>
                  <a:lnTo>
                    <a:pt x="22" y="338"/>
                  </a:lnTo>
                  <a:lnTo>
                    <a:pt x="29" y="316"/>
                  </a:lnTo>
                  <a:lnTo>
                    <a:pt x="38" y="295"/>
                  </a:lnTo>
                  <a:lnTo>
                    <a:pt x="47" y="273"/>
                  </a:lnTo>
                  <a:lnTo>
                    <a:pt x="59" y="252"/>
                  </a:lnTo>
                  <a:lnTo>
                    <a:pt x="70" y="232"/>
                  </a:lnTo>
                  <a:lnTo>
                    <a:pt x="83" y="213"/>
                  </a:lnTo>
                  <a:lnTo>
                    <a:pt x="96" y="193"/>
                  </a:lnTo>
                  <a:lnTo>
                    <a:pt x="111" y="176"/>
                  </a:lnTo>
                  <a:lnTo>
                    <a:pt x="126" y="157"/>
                  </a:lnTo>
                  <a:lnTo>
                    <a:pt x="142" y="141"/>
                  </a:lnTo>
                  <a:lnTo>
                    <a:pt x="158" y="125"/>
                  </a:lnTo>
                  <a:lnTo>
                    <a:pt x="175" y="110"/>
                  </a:lnTo>
                  <a:lnTo>
                    <a:pt x="194" y="95"/>
                  </a:lnTo>
                  <a:lnTo>
                    <a:pt x="212" y="82"/>
                  </a:lnTo>
                  <a:lnTo>
                    <a:pt x="232" y="70"/>
                  </a:lnTo>
                  <a:lnTo>
                    <a:pt x="252" y="58"/>
                  </a:lnTo>
                  <a:lnTo>
                    <a:pt x="273" y="48"/>
                  </a:lnTo>
                  <a:lnTo>
                    <a:pt x="295" y="38"/>
                  </a:lnTo>
                  <a:lnTo>
                    <a:pt x="317" y="29"/>
                  </a:lnTo>
                  <a:lnTo>
                    <a:pt x="339" y="21"/>
                  </a:lnTo>
                  <a:lnTo>
                    <a:pt x="362" y="16"/>
                  </a:lnTo>
                  <a:lnTo>
                    <a:pt x="385" y="10"/>
                  </a:lnTo>
                  <a:lnTo>
                    <a:pt x="409" y="5"/>
                  </a:lnTo>
                  <a:lnTo>
                    <a:pt x="433" y="3"/>
                  </a:lnTo>
                  <a:lnTo>
                    <a:pt x="457" y="1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5" y="5"/>
                  </a:lnTo>
                  <a:lnTo>
                    <a:pt x="580" y="10"/>
                  </a:lnTo>
                  <a:lnTo>
                    <a:pt x="603" y="16"/>
                  </a:lnTo>
                  <a:lnTo>
                    <a:pt x="626" y="21"/>
                  </a:lnTo>
                  <a:lnTo>
                    <a:pt x="647" y="29"/>
                  </a:lnTo>
                  <a:lnTo>
                    <a:pt x="669" y="38"/>
                  </a:lnTo>
                  <a:lnTo>
                    <a:pt x="691" y="48"/>
                  </a:lnTo>
                  <a:lnTo>
                    <a:pt x="712" y="58"/>
                  </a:lnTo>
                  <a:lnTo>
                    <a:pt x="732" y="70"/>
                  </a:lnTo>
                  <a:lnTo>
                    <a:pt x="751" y="82"/>
                  </a:lnTo>
                  <a:lnTo>
                    <a:pt x="771" y="95"/>
                  </a:lnTo>
                  <a:lnTo>
                    <a:pt x="788" y="110"/>
                  </a:lnTo>
                  <a:lnTo>
                    <a:pt x="806" y="125"/>
                  </a:lnTo>
                  <a:lnTo>
                    <a:pt x="823" y="141"/>
                  </a:lnTo>
                  <a:lnTo>
                    <a:pt x="839" y="157"/>
                  </a:lnTo>
                  <a:lnTo>
                    <a:pt x="854" y="176"/>
                  </a:lnTo>
                  <a:lnTo>
                    <a:pt x="868" y="193"/>
                  </a:lnTo>
                  <a:lnTo>
                    <a:pt x="881" y="213"/>
                  </a:lnTo>
                  <a:lnTo>
                    <a:pt x="894" y="232"/>
                  </a:lnTo>
                  <a:lnTo>
                    <a:pt x="906" y="252"/>
                  </a:lnTo>
                  <a:lnTo>
                    <a:pt x="916" y="273"/>
                  </a:lnTo>
                  <a:lnTo>
                    <a:pt x="926" y="295"/>
                  </a:lnTo>
                  <a:lnTo>
                    <a:pt x="934" y="316"/>
                  </a:lnTo>
                  <a:lnTo>
                    <a:pt x="942" y="338"/>
                  </a:lnTo>
                  <a:lnTo>
                    <a:pt x="948" y="361"/>
                  </a:lnTo>
                  <a:lnTo>
                    <a:pt x="954" y="384"/>
                  </a:lnTo>
                  <a:lnTo>
                    <a:pt x="959" y="409"/>
                  </a:lnTo>
                  <a:lnTo>
                    <a:pt x="961" y="433"/>
                  </a:lnTo>
                  <a:lnTo>
                    <a:pt x="963" y="457"/>
                  </a:lnTo>
                  <a:lnTo>
                    <a:pt x="964" y="482"/>
                  </a:lnTo>
                  <a:lnTo>
                    <a:pt x="964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474" y="1891"/>
              <a:ext cx="481" cy="482"/>
            </a:xfrm>
            <a:custGeom>
              <a:avLst/>
              <a:gdLst>
                <a:gd name="T0" fmla="*/ 963 w 963"/>
                <a:gd name="T1" fmla="*/ 507 h 964"/>
                <a:gd name="T2" fmla="*/ 954 w 963"/>
                <a:gd name="T3" fmla="*/ 579 h 964"/>
                <a:gd name="T4" fmla="*/ 934 w 963"/>
                <a:gd name="T5" fmla="*/ 647 h 964"/>
                <a:gd name="T6" fmla="*/ 905 w 963"/>
                <a:gd name="T7" fmla="*/ 712 h 964"/>
                <a:gd name="T8" fmla="*/ 867 w 963"/>
                <a:gd name="T9" fmla="*/ 770 h 964"/>
                <a:gd name="T10" fmla="*/ 822 w 963"/>
                <a:gd name="T11" fmla="*/ 822 h 964"/>
                <a:gd name="T12" fmla="*/ 769 w 963"/>
                <a:gd name="T13" fmla="*/ 868 h 964"/>
                <a:gd name="T14" fmla="*/ 711 w 963"/>
                <a:gd name="T15" fmla="*/ 905 h 964"/>
                <a:gd name="T16" fmla="*/ 647 w 963"/>
                <a:gd name="T17" fmla="*/ 934 h 964"/>
                <a:gd name="T18" fmla="*/ 578 w 963"/>
                <a:gd name="T19" fmla="*/ 954 h 964"/>
                <a:gd name="T20" fmla="*/ 507 w 963"/>
                <a:gd name="T21" fmla="*/ 963 h 964"/>
                <a:gd name="T22" fmla="*/ 456 w 963"/>
                <a:gd name="T23" fmla="*/ 963 h 964"/>
                <a:gd name="T24" fmla="*/ 385 w 963"/>
                <a:gd name="T25" fmla="*/ 954 h 964"/>
                <a:gd name="T26" fmla="*/ 315 w 963"/>
                <a:gd name="T27" fmla="*/ 934 h 964"/>
                <a:gd name="T28" fmla="*/ 252 w 963"/>
                <a:gd name="T29" fmla="*/ 905 h 964"/>
                <a:gd name="T30" fmla="*/ 193 w 963"/>
                <a:gd name="T31" fmla="*/ 868 h 964"/>
                <a:gd name="T32" fmla="*/ 140 w 963"/>
                <a:gd name="T33" fmla="*/ 822 h 964"/>
                <a:gd name="T34" fmla="*/ 95 w 963"/>
                <a:gd name="T35" fmla="*/ 770 h 964"/>
                <a:gd name="T36" fmla="*/ 57 w 963"/>
                <a:gd name="T37" fmla="*/ 712 h 964"/>
                <a:gd name="T38" fmla="*/ 29 w 963"/>
                <a:gd name="T39" fmla="*/ 647 h 964"/>
                <a:gd name="T40" fmla="*/ 9 w 963"/>
                <a:gd name="T41" fmla="*/ 579 h 964"/>
                <a:gd name="T42" fmla="*/ 0 w 963"/>
                <a:gd name="T43" fmla="*/ 507 h 964"/>
                <a:gd name="T44" fmla="*/ 0 w 963"/>
                <a:gd name="T45" fmla="*/ 457 h 964"/>
                <a:gd name="T46" fmla="*/ 9 w 963"/>
                <a:gd name="T47" fmla="*/ 384 h 964"/>
                <a:gd name="T48" fmla="*/ 29 w 963"/>
                <a:gd name="T49" fmla="*/ 316 h 964"/>
                <a:gd name="T50" fmla="*/ 57 w 963"/>
                <a:gd name="T51" fmla="*/ 252 h 964"/>
                <a:gd name="T52" fmla="*/ 95 w 963"/>
                <a:gd name="T53" fmla="*/ 193 h 964"/>
                <a:gd name="T54" fmla="*/ 140 w 963"/>
                <a:gd name="T55" fmla="*/ 141 h 964"/>
                <a:gd name="T56" fmla="*/ 193 w 963"/>
                <a:gd name="T57" fmla="*/ 95 h 964"/>
                <a:gd name="T58" fmla="*/ 252 w 963"/>
                <a:gd name="T59" fmla="*/ 58 h 964"/>
                <a:gd name="T60" fmla="*/ 315 w 963"/>
                <a:gd name="T61" fmla="*/ 29 h 964"/>
                <a:gd name="T62" fmla="*/ 385 w 963"/>
                <a:gd name="T63" fmla="*/ 10 h 964"/>
                <a:gd name="T64" fmla="*/ 456 w 963"/>
                <a:gd name="T65" fmla="*/ 1 h 964"/>
                <a:gd name="T66" fmla="*/ 507 w 963"/>
                <a:gd name="T67" fmla="*/ 1 h 964"/>
                <a:gd name="T68" fmla="*/ 578 w 963"/>
                <a:gd name="T69" fmla="*/ 10 h 964"/>
                <a:gd name="T70" fmla="*/ 647 w 963"/>
                <a:gd name="T71" fmla="*/ 29 h 964"/>
                <a:gd name="T72" fmla="*/ 711 w 963"/>
                <a:gd name="T73" fmla="*/ 58 h 964"/>
                <a:gd name="T74" fmla="*/ 769 w 963"/>
                <a:gd name="T75" fmla="*/ 95 h 964"/>
                <a:gd name="T76" fmla="*/ 822 w 963"/>
                <a:gd name="T77" fmla="*/ 141 h 964"/>
                <a:gd name="T78" fmla="*/ 867 w 963"/>
                <a:gd name="T79" fmla="*/ 193 h 964"/>
                <a:gd name="T80" fmla="*/ 905 w 963"/>
                <a:gd name="T81" fmla="*/ 252 h 964"/>
                <a:gd name="T82" fmla="*/ 934 w 963"/>
                <a:gd name="T83" fmla="*/ 316 h 964"/>
                <a:gd name="T84" fmla="*/ 954 w 963"/>
                <a:gd name="T85" fmla="*/ 384 h 964"/>
                <a:gd name="T86" fmla="*/ 963 w 963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3" h="964">
                  <a:moveTo>
                    <a:pt x="963" y="482"/>
                  </a:moveTo>
                  <a:lnTo>
                    <a:pt x="963" y="482"/>
                  </a:lnTo>
                  <a:lnTo>
                    <a:pt x="963" y="507"/>
                  </a:lnTo>
                  <a:lnTo>
                    <a:pt x="961" y="531"/>
                  </a:lnTo>
                  <a:lnTo>
                    <a:pt x="957" y="555"/>
                  </a:lnTo>
                  <a:lnTo>
                    <a:pt x="954" y="579"/>
                  </a:lnTo>
                  <a:lnTo>
                    <a:pt x="948" y="602"/>
                  </a:lnTo>
                  <a:lnTo>
                    <a:pt x="941" y="625"/>
                  </a:lnTo>
                  <a:lnTo>
                    <a:pt x="934" y="647"/>
                  </a:lnTo>
                  <a:lnTo>
                    <a:pt x="925" y="669"/>
                  </a:lnTo>
                  <a:lnTo>
                    <a:pt x="916" y="691"/>
                  </a:lnTo>
                  <a:lnTo>
                    <a:pt x="905" y="712"/>
                  </a:lnTo>
                  <a:lnTo>
                    <a:pt x="894" y="731"/>
                  </a:lnTo>
                  <a:lnTo>
                    <a:pt x="881" y="751"/>
                  </a:lnTo>
                  <a:lnTo>
                    <a:pt x="867" y="770"/>
                  </a:lnTo>
                  <a:lnTo>
                    <a:pt x="853" y="789"/>
                  </a:lnTo>
                  <a:lnTo>
                    <a:pt x="838" y="806"/>
                  </a:lnTo>
                  <a:lnTo>
                    <a:pt x="822" y="822"/>
                  </a:lnTo>
                  <a:lnTo>
                    <a:pt x="805" y="838"/>
                  </a:lnTo>
                  <a:lnTo>
                    <a:pt x="788" y="853"/>
                  </a:lnTo>
                  <a:lnTo>
                    <a:pt x="769" y="868"/>
                  </a:lnTo>
                  <a:lnTo>
                    <a:pt x="751" y="881"/>
                  </a:lnTo>
                  <a:lnTo>
                    <a:pt x="731" y="894"/>
                  </a:lnTo>
                  <a:lnTo>
                    <a:pt x="711" y="905"/>
                  </a:lnTo>
                  <a:lnTo>
                    <a:pt x="690" y="917"/>
                  </a:lnTo>
                  <a:lnTo>
                    <a:pt x="669" y="926"/>
                  </a:lnTo>
                  <a:lnTo>
                    <a:pt x="647" y="934"/>
                  </a:lnTo>
                  <a:lnTo>
                    <a:pt x="624" y="942"/>
                  </a:lnTo>
                  <a:lnTo>
                    <a:pt x="602" y="949"/>
                  </a:lnTo>
                  <a:lnTo>
                    <a:pt x="578" y="954"/>
                  </a:lnTo>
                  <a:lnTo>
                    <a:pt x="555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1" y="964"/>
                  </a:lnTo>
                  <a:lnTo>
                    <a:pt x="481" y="964"/>
                  </a:lnTo>
                  <a:lnTo>
                    <a:pt x="456" y="963"/>
                  </a:lnTo>
                  <a:lnTo>
                    <a:pt x="432" y="962"/>
                  </a:lnTo>
                  <a:lnTo>
                    <a:pt x="408" y="958"/>
                  </a:lnTo>
                  <a:lnTo>
                    <a:pt x="385" y="954"/>
                  </a:lnTo>
                  <a:lnTo>
                    <a:pt x="360" y="949"/>
                  </a:lnTo>
                  <a:lnTo>
                    <a:pt x="339" y="942"/>
                  </a:lnTo>
                  <a:lnTo>
                    <a:pt x="315" y="934"/>
                  </a:lnTo>
                  <a:lnTo>
                    <a:pt x="294" y="926"/>
                  </a:lnTo>
                  <a:lnTo>
                    <a:pt x="273" y="917"/>
                  </a:lnTo>
                  <a:lnTo>
                    <a:pt x="252" y="905"/>
                  </a:lnTo>
                  <a:lnTo>
                    <a:pt x="231" y="894"/>
                  </a:lnTo>
                  <a:lnTo>
                    <a:pt x="212" y="881"/>
                  </a:lnTo>
                  <a:lnTo>
                    <a:pt x="193" y="868"/>
                  </a:lnTo>
                  <a:lnTo>
                    <a:pt x="175" y="853"/>
                  </a:lnTo>
                  <a:lnTo>
                    <a:pt x="158" y="838"/>
                  </a:lnTo>
                  <a:lnTo>
                    <a:pt x="140" y="822"/>
                  </a:lnTo>
                  <a:lnTo>
                    <a:pt x="124" y="806"/>
                  </a:lnTo>
                  <a:lnTo>
                    <a:pt x="109" y="789"/>
                  </a:lnTo>
                  <a:lnTo>
                    <a:pt x="95" y="770"/>
                  </a:lnTo>
                  <a:lnTo>
                    <a:pt x="82" y="751"/>
                  </a:lnTo>
                  <a:lnTo>
                    <a:pt x="69" y="731"/>
                  </a:lnTo>
                  <a:lnTo>
                    <a:pt x="57" y="712"/>
                  </a:lnTo>
                  <a:lnTo>
                    <a:pt x="47" y="691"/>
                  </a:lnTo>
                  <a:lnTo>
                    <a:pt x="38" y="669"/>
                  </a:lnTo>
                  <a:lnTo>
                    <a:pt x="29" y="647"/>
                  </a:lnTo>
                  <a:lnTo>
                    <a:pt x="22" y="625"/>
                  </a:lnTo>
                  <a:lnTo>
                    <a:pt x="15" y="602"/>
                  </a:lnTo>
                  <a:lnTo>
                    <a:pt x="9" y="579"/>
                  </a:lnTo>
                  <a:lnTo>
                    <a:pt x="6" y="555"/>
                  </a:lnTo>
                  <a:lnTo>
                    <a:pt x="2" y="531"/>
                  </a:lnTo>
                  <a:lnTo>
                    <a:pt x="0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57"/>
                  </a:lnTo>
                  <a:lnTo>
                    <a:pt x="2" y="433"/>
                  </a:lnTo>
                  <a:lnTo>
                    <a:pt x="6" y="409"/>
                  </a:lnTo>
                  <a:lnTo>
                    <a:pt x="9" y="384"/>
                  </a:lnTo>
                  <a:lnTo>
                    <a:pt x="15" y="361"/>
                  </a:lnTo>
                  <a:lnTo>
                    <a:pt x="22" y="338"/>
                  </a:lnTo>
                  <a:lnTo>
                    <a:pt x="29" y="316"/>
                  </a:lnTo>
                  <a:lnTo>
                    <a:pt x="38" y="295"/>
                  </a:lnTo>
                  <a:lnTo>
                    <a:pt x="47" y="273"/>
                  </a:lnTo>
                  <a:lnTo>
                    <a:pt x="57" y="252"/>
                  </a:lnTo>
                  <a:lnTo>
                    <a:pt x="69" y="232"/>
                  </a:lnTo>
                  <a:lnTo>
                    <a:pt x="82" y="213"/>
                  </a:lnTo>
                  <a:lnTo>
                    <a:pt x="95" y="193"/>
                  </a:lnTo>
                  <a:lnTo>
                    <a:pt x="109" y="176"/>
                  </a:lnTo>
                  <a:lnTo>
                    <a:pt x="124" y="157"/>
                  </a:lnTo>
                  <a:lnTo>
                    <a:pt x="140" y="141"/>
                  </a:lnTo>
                  <a:lnTo>
                    <a:pt x="158" y="125"/>
                  </a:lnTo>
                  <a:lnTo>
                    <a:pt x="175" y="110"/>
                  </a:lnTo>
                  <a:lnTo>
                    <a:pt x="193" y="95"/>
                  </a:lnTo>
                  <a:lnTo>
                    <a:pt x="212" y="82"/>
                  </a:lnTo>
                  <a:lnTo>
                    <a:pt x="231" y="70"/>
                  </a:lnTo>
                  <a:lnTo>
                    <a:pt x="252" y="58"/>
                  </a:lnTo>
                  <a:lnTo>
                    <a:pt x="273" y="48"/>
                  </a:lnTo>
                  <a:lnTo>
                    <a:pt x="294" y="38"/>
                  </a:lnTo>
                  <a:lnTo>
                    <a:pt x="315" y="29"/>
                  </a:lnTo>
                  <a:lnTo>
                    <a:pt x="339" y="21"/>
                  </a:lnTo>
                  <a:lnTo>
                    <a:pt x="360" y="16"/>
                  </a:lnTo>
                  <a:lnTo>
                    <a:pt x="385" y="10"/>
                  </a:lnTo>
                  <a:lnTo>
                    <a:pt x="408" y="5"/>
                  </a:lnTo>
                  <a:lnTo>
                    <a:pt x="432" y="3"/>
                  </a:lnTo>
                  <a:lnTo>
                    <a:pt x="456" y="1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5" y="5"/>
                  </a:lnTo>
                  <a:lnTo>
                    <a:pt x="578" y="10"/>
                  </a:lnTo>
                  <a:lnTo>
                    <a:pt x="602" y="16"/>
                  </a:lnTo>
                  <a:lnTo>
                    <a:pt x="624" y="21"/>
                  </a:lnTo>
                  <a:lnTo>
                    <a:pt x="647" y="29"/>
                  </a:lnTo>
                  <a:lnTo>
                    <a:pt x="669" y="38"/>
                  </a:lnTo>
                  <a:lnTo>
                    <a:pt x="690" y="48"/>
                  </a:lnTo>
                  <a:lnTo>
                    <a:pt x="711" y="58"/>
                  </a:lnTo>
                  <a:lnTo>
                    <a:pt x="731" y="70"/>
                  </a:lnTo>
                  <a:lnTo>
                    <a:pt x="751" y="82"/>
                  </a:lnTo>
                  <a:lnTo>
                    <a:pt x="769" y="95"/>
                  </a:lnTo>
                  <a:lnTo>
                    <a:pt x="788" y="110"/>
                  </a:lnTo>
                  <a:lnTo>
                    <a:pt x="805" y="125"/>
                  </a:lnTo>
                  <a:lnTo>
                    <a:pt x="822" y="141"/>
                  </a:lnTo>
                  <a:lnTo>
                    <a:pt x="838" y="157"/>
                  </a:lnTo>
                  <a:lnTo>
                    <a:pt x="853" y="176"/>
                  </a:lnTo>
                  <a:lnTo>
                    <a:pt x="867" y="193"/>
                  </a:lnTo>
                  <a:lnTo>
                    <a:pt x="881" y="213"/>
                  </a:lnTo>
                  <a:lnTo>
                    <a:pt x="894" y="232"/>
                  </a:lnTo>
                  <a:lnTo>
                    <a:pt x="905" y="252"/>
                  </a:lnTo>
                  <a:lnTo>
                    <a:pt x="916" y="273"/>
                  </a:lnTo>
                  <a:lnTo>
                    <a:pt x="925" y="295"/>
                  </a:lnTo>
                  <a:lnTo>
                    <a:pt x="934" y="316"/>
                  </a:lnTo>
                  <a:lnTo>
                    <a:pt x="941" y="338"/>
                  </a:lnTo>
                  <a:lnTo>
                    <a:pt x="948" y="361"/>
                  </a:lnTo>
                  <a:lnTo>
                    <a:pt x="954" y="384"/>
                  </a:lnTo>
                  <a:lnTo>
                    <a:pt x="957" y="409"/>
                  </a:lnTo>
                  <a:lnTo>
                    <a:pt x="961" y="433"/>
                  </a:lnTo>
                  <a:lnTo>
                    <a:pt x="963" y="457"/>
                  </a:lnTo>
                  <a:lnTo>
                    <a:pt x="963" y="482"/>
                  </a:lnTo>
                  <a:lnTo>
                    <a:pt x="963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673" y="1891"/>
              <a:ext cx="482" cy="482"/>
            </a:xfrm>
            <a:custGeom>
              <a:avLst/>
              <a:gdLst>
                <a:gd name="T0" fmla="*/ 963 w 965"/>
                <a:gd name="T1" fmla="*/ 507 h 964"/>
                <a:gd name="T2" fmla="*/ 954 w 965"/>
                <a:gd name="T3" fmla="*/ 579 h 964"/>
                <a:gd name="T4" fmla="*/ 935 w 965"/>
                <a:gd name="T5" fmla="*/ 647 h 964"/>
                <a:gd name="T6" fmla="*/ 906 w 965"/>
                <a:gd name="T7" fmla="*/ 712 h 964"/>
                <a:gd name="T8" fmla="*/ 869 w 965"/>
                <a:gd name="T9" fmla="*/ 770 h 964"/>
                <a:gd name="T10" fmla="*/ 823 w 965"/>
                <a:gd name="T11" fmla="*/ 822 h 964"/>
                <a:gd name="T12" fmla="*/ 771 w 965"/>
                <a:gd name="T13" fmla="*/ 868 h 964"/>
                <a:gd name="T14" fmla="*/ 712 w 965"/>
                <a:gd name="T15" fmla="*/ 905 h 964"/>
                <a:gd name="T16" fmla="*/ 648 w 965"/>
                <a:gd name="T17" fmla="*/ 934 h 964"/>
                <a:gd name="T18" fmla="*/ 580 w 965"/>
                <a:gd name="T19" fmla="*/ 954 h 964"/>
                <a:gd name="T20" fmla="*/ 507 w 965"/>
                <a:gd name="T21" fmla="*/ 963 h 964"/>
                <a:gd name="T22" fmla="*/ 458 w 965"/>
                <a:gd name="T23" fmla="*/ 963 h 964"/>
                <a:gd name="T24" fmla="*/ 385 w 965"/>
                <a:gd name="T25" fmla="*/ 954 h 964"/>
                <a:gd name="T26" fmla="*/ 317 w 965"/>
                <a:gd name="T27" fmla="*/ 934 h 964"/>
                <a:gd name="T28" fmla="*/ 253 w 965"/>
                <a:gd name="T29" fmla="*/ 905 h 964"/>
                <a:gd name="T30" fmla="*/ 194 w 965"/>
                <a:gd name="T31" fmla="*/ 868 h 964"/>
                <a:gd name="T32" fmla="*/ 142 w 965"/>
                <a:gd name="T33" fmla="*/ 822 h 964"/>
                <a:gd name="T34" fmla="*/ 97 w 965"/>
                <a:gd name="T35" fmla="*/ 770 h 964"/>
                <a:gd name="T36" fmla="*/ 59 w 965"/>
                <a:gd name="T37" fmla="*/ 712 h 964"/>
                <a:gd name="T38" fmla="*/ 30 w 965"/>
                <a:gd name="T39" fmla="*/ 647 h 964"/>
                <a:gd name="T40" fmla="*/ 11 w 965"/>
                <a:gd name="T41" fmla="*/ 579 h 964"/>
                <a:gd name="T42" fmla="*/ 1 w 965"/>
                <a:gd name="T43" fmla="*/ 507 h 964"/>
                <a:gd name="T44" fmla="*/ 1 w 965"/>
                <a:gd name="T45" fmla="*/ 457 h 964"/>
                <a:gd name="T46" fmla="*/ 11 w 965"/>
                <a:gd name="T47" fmla="*/ 384 h 964"/>
                <a:gd name="T48" fmla="*/ 30 w 965"/>
                <a:gd name="T49" fmla="*/ 316 h 964"/>
                <a:gd name="T50" fmla="*/ 59 w 965"/>
                <a:gd name="T51" fmla="*/ 252 h 964"/>
                <a:gd name="T52" fmla="*/ 97 w 965"/>
                <a:gd name="T53" fmla="*/ 193 h 964"/>
                <a:gd name="T54" fmla="*/ 142 w 965"/>
                <a:gd name="T55" fmla="*/ 141 h 964"/>
                <a:gd name="T56" fmla="*/ 194 w 965"/>
                <a:gd name="T57" fmla="*/ 95 h 964"/>
                <a:gd name="T58" fmla="*/ 253 w 965"/>
                <a:gd name="T59" fmla="*/ 58 h 964"/>
                <a:gd name="T60" fmla="*/ 317 w 965"/>
                <a:gd name="T61" fmla="*/ 29 h 964"/>
                <a:gd name="T62" fmla="*/ 385 w 965"/>
                <a:gd name="T63" fmla="*/ 10 h 964"/>
                <a:gd name="T64" fmla="*/ 458 w 965"/>
                <a:gd name="T65" fmla="*/ 1 h 964"/>
                <a:gd name="T66" fmla="*/ 507 w 965"/>
                <a:gd name="T67" fmla="*/ 1 h 964"/>
                <a:gd name="T68" fmla="*/ 580 w 965"/>
                <a:gd name="T69" fmla="*/ 10 h 964"/>
                <a:gd name="T70" fmla="*/ 648 w 965"/>
                <a:gd name="T71" fmla="*/ 29 h 964"/>
                <a:gd name="T72" fmla="*/ 712 w 965"/>
                <a:gd name="T73" fmla="*/ 58 h 964"/>
                <a:gd name="T74" fmla="*/ 771 w 965"/>
                <a:gd name="T75" fmla="*/ 95 h 964"/>
                <a:gd name="T76" fmla="*/ 823 w 965"/>
                <a:gd name="T77" fmla="*/ 141 h 964"/>
                <a:gd name="T78" fmla="*/ 869 w 965"/>
                <a:gd name="T79" fmla="*/ 193 h 964"/>
                <a:gd name="T80" fmla="*/ 906 w 965"/>
                <a:gd name="T81" fmla="*/ 252 h 964"/>
                <a:gd name="T82" fmla="*/ 935 w 965"/>
                <a:gd name="T83" fmla="*/ 316 h 964"/>
                <a:gd name="T84" fmla="*/ 954 w 965"/>
                <a:gd name="T85" fmla="*/ 384 h 964"/>
                <a:gd name="T86" fmla="*/ 963 w 965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5" h="964">
                  <a:moveTo>
                    <a:pt x="965" y="482"/>
                  </a:moveTo>
                  <a:lnTo>
                    <a:pt x="965" y="482"/>
                  </a:lnTo>
                  <a:lnTo>
                    <a:pt x="963" y="507"/>
                  </a:lnTo>
                  <a:lnTo>
                    <a:pt x="962" y="531"/>
                  </a:lnTo>
                  <a:lnTo>
                    <a:pt x="959" y="555"/>
                  </a:lnTo>
                  <a:lnTo>
                    <a:pt x="954" y="579"/>
                  </a:lnTo>
                  <a:lnTo>
                    <a:pt x="950" y="602"/>
                  </a:lnTo>
                  <a:lnTo>
                    <a:pt x="943" y="625"/>
                  </a:lnTo>
                  <a:lnTo>
                    <a:pt x="935" y="647"/>
                  </a:lnTo>
                  <a:lnTo>
                    <a:pt x="927" y="669"/>
                  </a:lnTo>
                  <a:lnTo>
                    <a:pt x="917" y="691"/>
                  </a:lnTo>
                  <a:lnTo>
                    <a:pt x="906" y="712"/>
                  </a:lnTo>
                  <a:lnTo>
                    <a:pt x="894" y="731"/>
                  </a:lnTo>
                  <a:lnTo>
                    <a:pt x="882" y="751"/>
                  </a:lnTo>
                  <a:lnTo>
                    <a:pt x="869" y="770"/>
                  </a:lnTo>
                  <a:lnTo>
                    <a:pt x="854" y="789"/>
                  </a:lnTo>
                  <a:lnTo>
                    <a:pt x="839" y="806"/>
                  </a:lnTo>
                  <a:lnTo>
                    <a:pt x="823" y="822"/>
                  </a:lnTo>
                  <a:lnTo>
                    <a:pt x="807" y="838"/>
                  </a:lnTo>
                  <a:lnTo>
                    <a:pt x="789" y="853"/>
                  </a:lnTo>
                  <a:lnTo>
                    <a:pt x="771" y="868"/>
                  </a:lnTo>
                  <a:lnTo>
                    <a:pt x="751" y="881"/>
                  </a:lnTo>
                  <a:lnTo>
                    <a:pt x="732" y="894"/>
                  </a:lnTo>
                  <a:lnTo>
                    <a:pt x="712" y="905"/>
                  </a:lnTo>
                  <a:lnTo>
                    <a:pt x="692" y="917"/>
                  </a:lnTo>
                  <a:lnTo>
                    <a:pt x="670" y="926"/>
                  </a:lnTo>
                  <a:lnTo>
                    <a:pt x="648" y="934"/>
                  </a:lnTo>
                  <a:lnTo>
                    <a:pt x="626" y="942"/>
                  </a:lnTo>
                  <a:lnTo>
                    <a:pt x="603" y="949"/>
                  </a:lnTo>
                  <a:lnTo>
                    <a:pt x="580" y="954"/>
                  </a:lnTo>
                  <a:lnTo>
                    <a:pt x="556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3" y="964"/>
                  </a:lnTo>
                  <a:lnTo>
                    <a:pt x="483" y="964"/>
                  </a:lnTo>
                  <a:lnTo>
                    <a:pt x="458" y="963"/>
                  </a:lnTo>
                  <a:lnTo>
                    <a:pt x="433" y="962"/>
                  </a:lnTo>
                  <a:lnTo>
                    <a:pt x="409" y="958"/>
                  </a:lnTo>
                  <a:lnTo>
                    <a:pt x="385" y="954"/>
                  </a:lnTo>
                  <a:lnTo>
                    <a:pt x="362" y="949"/>
                  </a:lnTo>
                  <a:lnTo>
                    <a:pt x="339" y="942"/>
                  </a:lnTo>
                  <a:lnTo>
                    <a:pt x="317" y="934"/>
                  </a:lnTo>
                  <a:lnTo>
                    <a:pt x="295" y="926"/>
                  </a:lnTo>
                  <a:lnTo>
                    <a:pt x="273" y="917"/>
                  </a:lnTo>
                  <a:lnTo>
                    <a:pt x="253" y="905"/>
                  </a:lnTo>
                  <a:lnTo>
                    <a:pt x="233" y="894"/>
                  </a:lnTo>
                  <a:lnTo>
                    <a:pt x="213" y="881"/>
                  </a:lnTo>
                  <a:lnTo>
                    <a:pt x="194" y="868"/>
                  </a:lnTo>
                  <a:lnTo>
                    <a:pt x="177" y="853"/>
                  </a:lnTo>
                  <a:lnTo>
                    <a:pt x="158" y="838"/>
                  </a:lnTo>
                  <a:lnTo>
                    <a:pt x="142" y="822"/>
                  </a:lnTo>
                  <a:lnTo>
                    <a:pt x="126" y="806"/>
                  </a:lnTo>
                  <a:lnTo>
                    <a:pt x="111" y="789"/>
                  </a:lnTo>
                  <a:lnTo>
                    <a:pt x="97" y="770"/>
                  </a:lnTo>
                  <a:lnTo>
                    <a:pt x="83" y="751"/>
                  </a:lnTo>
                  <a:lnTo>
                    <a:pt x="71" y="731"/>
                  </a:lnTo>
                  <a:lnTo>
                    <a:pt x="59" y="712"/>
                  </a:lnTo>
                  <a:lnTo>
                    <a:pt x="49" y="691"/>
                  </a:lnTo>
                  <a:lnTo>
                    <a:pt x="38" y="669"/>
                  </a:lnTo>
                  <a:lnTo>
                    <a:pt x="30" y="647"/>
                  </a:lnTo>
                  <a:lnTo>
                    <a:pt x="22" y="625"/>
                  </a:lnTo>
                  <a:lnTo>
                    <a:pt x="16" y="602"/>
                  </a:lnTo>
                  <a:lnTo>
                    <a:pt x="11" y="579"/>
                  </a:lnTo>
                  <a:lnTo>
                    <a:pt x="6" y="555"/>
                  </a:lnTo>
                  <a:lnTo>
                    <a:pt x="4" y="531"/>
                  </a:lnTo>
                  <a:lnTo>
                    <a:pt x="1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1" y="457"/>
                  </a:lnTo>
                  <a:lnTo>
                    <a:pt x="4" y="433"/>
                  </a:lnTo>
                  <a:lnTo>
                    <a:pt x="6" y="409"/>
                  </a:lnTo>
                  <a:lnTo>
                    <a:pt x="11" y="384"/>
                  </a:lnTo>
                  <a:lnTo>
                    <a:pt x="16" y="361"/>
                  </a:lnTo>
                  <a:lnTo>
                    <a:pt x="22" y="338"/>
                  </a:lnTo>
                  <a:lnTo>
                    <a:pt x="30" y="316"/>
                  </a:lnTo>
                  <a:lnTo>
                    <a:pt x="38" y="295"/>
                  </a:lnTo>
                  <a:lnTo>
                    <a:pt x="49" y="273"/>
                  </a:lnTo>
                  <a:lnTo>
                    <a:pt x="59" y="252"/>
                  </a:lnTo>
                  <a:lnTo>
                    <a:pt x="71" y="232"/>
                  </a:lnTo>
                  <a:lnTo>
                    <a:pt x="83" y="213"/>
                  </a:lnTo>
                  <a:lnTo>
                    <a:pt x="97" y="193"/>
                  </a:lnTo>
                  <a:lnTo>
                    <a:pt x="111" y="176"/>
                  </a:lnTo>
                  <a:lnTo>
                    <a:pt x="126" y="157"/>
                  </a:lnTo>
                  <a:lnTo>
                    <a:pt x="142" y="141"/>
                  </a:lnTo>
                  <a:lnTo>
                    <a:pt x="158" y="125"/>
                  </a:lnTo>
                  <a:lnTo>
                    <a:pt x="177" y="110"/>
                  </a:lnTo>
                  <a:lnTo>
                    <a:pt x="194" y="95"/>
                  </a:lnTo>
                  <a:lnTo>
                    <a:pt x="213" y="82"/>
                  </a:lnTo>
                  <a:lnTo>
                    <a:pt x="233" y="70"/>
                  </a:lnTo>
                  <a:lnTo>
                    <a:pt x="253" y="58"/>
                  </a:lnTo>
                  <a:lnTo>
                    <a:pt x="273" y="48"/>
                  </a:lnTo>
                  <a:lnTo>
                    <a:pt x="295" y="38"/>
                  </a:lnTo>
                  <a:lnTo>
                    <a:pt x="317" y="29"/>
                  </a:lnTo>
                  <a:lnTo>
                    <a:pt x="339" y="21"/>
                  </a:lnTo>
                  <a:lnTo>
                    <a:pt x="362" y="16"/>
                  </a:lnTo>
                  <a:lnTo>
                    <a:pt x="385" y="10"/>
                  </a:lnTo>
                  <a:lnTo>
                    <a:pt x="409" y="5"/>
                  </a:lnTo>
                  <a:lnTo>
                    <a:pt x="433" y="3"/>
                  </a:lnTo>
                  <a:lnTo>
                    <a:pt x="458" y="1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6" y="5"/>
                  </a:lnTo>
                  <a:lnTo>
                    <a:pt x="580" y="10"/>
                  </a:lnTo>
                  <a:lnTo>
                    <a:pt x="603" y="16"/>
                  </a:lnTo>
                  <a:lnTo>
                    <a:pt x="626" y="21"/>
                  </a:lnTo>
                  <a:lnTo>
                    <a:pt x="648" y="29"/>
                  </a:lnTo>
                  <a:lnTo>
                    <a:pt x="670" y="38"/>
                  </a:lnTo>
                  <a:lnTo>
                    <a:pt x="692" y="48"/>
                  </a:lnTo>
                  <a:lnTo>
                    <a:pt x="712" y="58"/>
                  </a:lnTo>
                  <a:lnTo>
                    <a:pt x="732" y="70"/>
                  </a:lnTo>
                  <a:lnTo>
                    <a:pt x="751" y="82"/>
                  </a:lnTo>
                  <a:lnTo>
                    <a:pt x="771" y="95"/>
                  </a:lnTo>
                  <a:lnTo>
                    <a:pt x="789" y="110"/>
                  </a:lnTo>
                  <a:lnTo>
                    <a:pt x="807" y="125"/>
                  </a:lnTo>
                  <a:lnTo>
                    <a:pt x="823" y="141"/>
                  </a:lnTo>
                  <a:lnTo>
                    <a:pt x="839" y="157"/>
                  </a:lnTo>
                  <a:lnTo>
                    <a:pt x="854" y="176"/>
                  </a:lnTo>
                  <a:lnTo>
                    <a:pt x="869" y="193"/>
                  </a:lnTo>
                  <a:lnTo>
                    <a:pt x="882" y="213"/>
                  </a:lnTo>
                  <a:lnTo>
                    <a:pt x="894" y="232"/>
                  </a:lnTo>
                  <a:lnTo>
                    <a:pt x="906" y="252"/>
                  </a:lnTo>
                  <a:lnTo>
                    <a:pt x="917" y="273"/>
                  </a:lnTo>
                  <a:lnTo>
                    <a:pt x="927" y="295"/>
                  </a:lnTo>
                  <a:lnTo>
                    <a:pt x="935" y="316"/>
                  </a:lnTo>
                  <a:lnTo>
                    <a:pt x="943" y="338"/>
                  </a:lnTo>
                  <a:lnTo>
                    <a:pt x="950" y="361"/>
                  </a:lnTo>
                  <a:lnTo>
                    <a:pt x="954" y="384"/>
                  </a:lnTo>
                  <a:lnTo>
                    <a:pt x="959" y="409"/>
                  </a:lnTo>
                  <a:lnTo>
                    <a:pt x="962" y="433"/>
                  </a:lnTo>
                  <a:lnTo>
                    <a:pt x="963" y="457"/>
                  </a:lnTo>
                  <a:lnTo>
                    <a:pt x="965" y="482"/>
                  </a:lnTo>
                  <a:lnTo>
                    <a:pt x="965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2672" y="1966"/>
              <a:ext cx="198" cy="198"/>
            </a:xfrm>
            <a:custGeom>
              <a:avLst/>
              <a:gdLst>
                <a:gd name="T0" fmla="*/ 179 w 396"/>
                <a:gd name="T1" fmla="*/ 396 h 397"/>
                <a:gd name="T2" fmla="*/ 122 w 396"/>
                <a:gd name="T3" fmla="*/ 382 h 397"/>
                <a:gd name="T4" fmla="*/ 73 w 396"/>
                <a:gd name="T5" fmla="*/ 352 h 397"/>
                <a:gd name="T6" fmla="*/ 45 w 396"/>
                <a:gd name="T7" fmla="*/ 324 h 397"/>
                <a:gd name="T8" fmla="*/ 15 w 396"/>
                <a:gd name="T9" fmla="*/ 273 h 397"/>
                <a:gd name="T10" fmla="*/ 1 w 396"/>
                <a:gd name="T11" fmla="*/ 218 h 397"/>
                <a:gd name="T12" fmla="*/ 4 w 396"/>
                <a:gd name="T13" fmla="*/ 160 h 397"/>
                <a:gd name="T14" fmla="*/ 23 w 396"/>
                <a:gd name="T15" fmla="*/ 106 h 397"/>
                <a:gd name="T16" fmla="*/ 58 w 396"/>
                <a:gd name="T17" fmla="*/ 59 h 397"/>
                <a:gd name="T18" fmla="*/ 89 w 396"/>
                <a:gd name="T19" fmla="*/ 34 h 397"/>
                <a:gd name="T20" fmla="*/ 141 w 396"/>
                <a:gd name="T21" fmla="*/ 10 h 397"/>
                <a:gd name="T22" fmla="*/ 198 w 396"/>
                <a:gd name="T23" fmla="*/ 0 h 397"/>
                <a:gd name="T24" fmla="*/ 237 w 396"/>
                <a:gd name="T25" fmla="*/ 4 h 397"/>
                <a:gd name="T26" fmla="*/ 292 w 396"/>
                <a:gd name="T27" fmla="*/ 23 h 397"/>
                <a:gd name="T28" fmla="*/ 339 w 396"/>
                <a:gd name="T29" fmla="*/ 59 h 397"/>
                <a:gd name="T30" fmla="*/ 364 w 396"/>
                <a:gd name="T31" fmla="*/ 89 h 397"/>
                <a:gd name="T32" fmla="*/ 388 w 396"/>
                <a:gd name="T33" fmla="*/ 142 h 397"/>
                <a:gd name="T34" fmla="*/ 396 w 396"/>
                <a:gd name="T35" fmla="*/ 199 h 397"/>
                <a:gd name="T36" fmla="*/ 388 w 396"/>
                <a:gd name="T37" fmla="*/ 255 h 397"/>
                <a:gd name="T38" fmla="*/ 364 w 396"/>
                <a:gd name="T39" fmla="*/ 308 h 397"/>
                <a:gd name="T40" fmla="*/ 339 w 396"/>
                <a:gd name="T41" fmla="*/ 339 h 397"/>
                <a:gd name="T42" fmla="*/ 292 w 396"/>
                <a:gd name="T43" fmla="*/ 374 h 397"/>
                <a:gd name="T44" fmla="*/ 237 w 396"/>
                <a:gd name="T45" fmla="*/ 393 h 397"/>
                <a:gd name="T46" fmla="*/ 198 w 396"/>
                <a:gd name="T47" fmla="*/ 397 h 397"/>
                <a:gd name="T48" fmla="*/ 180 w 396"/>
                <a:gd name="T49" fmla="*/ 12 h 397"/>
                <a:gd name="T50" fmla="*/ 127 w 396"/>
                <a:gd name="T51" fmla="*/ 26 h 397"/>
                <a:gd name="T52" fmla="*/ 80 w 396"/>
                <a:gd name="T53" fmla="*/ 53 h 397"/>
                <a:gd name="T54" fmla="*/ 53 w 396"/>
                <a:gd name="T55" fmla="*/ 80 h 397"/>
                <a:gd name="T56" fmla="*/ 24 w 396"/>
                <a:gd name="T57" fmla="*/ 128 h 397"/>
                <a:gd name="T58" fmla="*/ 12 w 396"/>
                <a:gd name="T59" fmla="*/ 181 h 397"/>
                <a:gd name="T60" fmla="*/ 14 w 396"/>
                <a:gd name="T61" fmla="*/ 234 h 397"/>
                <a:gd name="T62" fmla="*/ 32 w 396"/>
                <a:gd name="T63" fmla="*/ 286 h 397"/>
                <a:gd name="T64" fmla="*/ 66 w 396"/>
                <a:gd name="T65" fmla="*/ 331 h 397"/>
                <a:gd name="T66" fmla="*/ 95 w 396"/>
                <a:gd name="T67" fmla="*/ 355 h 397"/>
                <a:gd name="T68" fmla="*/ 144 w 396"/>
                <a:gd name="T69" fmla="*/ 378 h 397"/>
                <a:gd name="T70" fmla="*/ 198 w 396"/>
                <a:gd name="T71" fmla="*/ 386 h 397"/>
                <a:gd name="T72" fmla="*/ 235 w 396"/>
                <a:gd name="T73" fmla="*/ 383 h 397"/>
                <a:gd name="T74" fmla="*/ 287 w 396"/>
                <a:gd name="T75" fmla="*/ 364 h 397"/>
                <a:gd name="T76" fmla="*/ 331 w 396"/>
                <a:gd name="T77" fmla="*/ 331 h 397"/>
                <a:gd name="T78" fmla="*/ 355 w 396"/>
                <a:gd name="T79" fmla="*/ 302 h 397"/>
                <a:gd name="T80" fmla="*/ 378 w 396"/>
                <a:gd name="T81" fmla="*/ 253 h 397"/>
                <a:gd name="T82" fmla="*/ 386 w 396"/>
                <a:gd name="T83" fmla="*/ 199 h 397"/>
                <a:gd name="T84" fmla="*/ 378 w 396"/>
                <a:gd name="T85" fmla="*/ 146 h 397"/>
                <a:gd name="T86" fmla="*/ 355 w 396"/>
                <a:gd name="T87" fmla="*/ 96 h 397"/>
                <a:gd name="T88" fmla="*/ 331 w 396"/>
                <a:gd name="T89" fmla="*/ 66 h 397"/>
                <a:gd name="T90" fmla="*/ 287 w 396"/>
                <a:gd name="T91" fmla="*/ 34 h 397"/>
                <a:gd name="T92" fmla="*/ 235 w 396"/>
                <a:gd name="T93" fmla="*/ 15 h 397"/>
                <a:gd name="T94" fmla="*/ 198 w 396"/>
                <a:gd name="T95" fmla="*/ 1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6" h="397">
                  <a:moveTo>
                    <a:pt x="198" y="397"/>
                  </a:moveTo>
                  <a:lnTo>
                    <a:pt x="198" y="397"/>
                  </a:lnTo>
                  <a:lnTo>
                    <a:pt x="179" y="396"/>
                  </a:lnTo>
                  <a:lnTo>
                    <a:pt x="159" y="393"/>
                  </a:lnTo>
                  <a:lnTo>
                    <a:pt x="141" y="389"/>
                  </a:lnTo>
                  <a:lnTo>
                    <a:pt x="122" y="382"/>
                  </a:lnTo>
                  <a:lnTo>
                    <a:pt x="105" y="374"/>
                  </a:lnTo>
                  <a:lnTo>
                    <a:pt x="89" y="363"/>
                  </a:lnTo>
                  <a:lnTo>
                    <a:pt x="73" y="352"/>
                  </a:lnTo>
                  <a:lnTo>
                    <a:pt x="58" y="339"/>
                  </a:lnTo>
                  <a:lnTo>
                    <a:pt x="58" y="339"/>
                  </a:lnTo>
                  <a:lnTo>
                    <a:pt x="45" y="324"/>
                  </a:lnTo>
                  <a:lnTo>
                    <a:pt x="32" y="308"/>
                  </a:lnTo>
                  <a:lnTo>
                    <a:pt x="23" y="291"/>
                  </a:lnTo>
                  <a:lnTo>
                    <a:pt x="15" y="273"/>
                  </a:lnTo>
                  <a:lnTo>
                    <a:pt x="8" y="255"/>
                  </a:lnTo>
                  <a:lnTo>
                    <a:pt x="4" y="237"/>
                  </a:lnTo>
                  <a:lnTo>
                    <a:pt x="1" y="218"/>
                  </a:lnTo>
                  <a:lnTo>
                    <a:pt x="0" y="199"/>
                  </a:lnTo>
                  <a:lnTo>
                    <a:pt x="1" y="180"/>
                  </a:lnTo>
                  <a:lnTo>
                    <a:pt x="4" y="160"/>
                  </a:lnTo>
                  <a:lnTo>
                    <a:pt x="8" y="142"/>
                  </a:lnTo>
                  <a:lnTo>
                    <a:pt x="15" y="124"/>
                  </a:lnTo>
                  <a:lnTo>
                    <a:pt x="23" y="106"/>
                  </a:lnTo>
                  <a:lnTo>
                    <a:pt x="32" y="89"/>
                  </a:lnTo>
                  <a:lnTo>
                    <a:pt x="45" y="74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73" y="45"/>
                  </a:lnTo>
                  <a:lnTo>
                    <a:pt x="89" y="34"/>
                  </a:lnTo>
                  <a:lnTo>
                    <a:pt x="105" y="23"/>
                  </a:lnTo>
                  <a:lnTo>
                    <a:pt x="122" y="15"/>
                  </a:lnTo>
                  <a:lnTo>
                    <a:pt x="141" y="10"/>
                  </a:lnTo>
                  <a:lnTo>
                    <a:pt x="159" y="4"/>
                  </a:lnTo>
                  <a:lnTo>
                    <a:pt x="179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18" y="1"/>
                  </a:lnTo>
                  <a:lnTo>
                    <a:pt x="237" y="4"/>
                  </a:lnTo>
                  <a:lnTo>
                    <a:pt x="256" y="10"/>
                  </a:lnTo>
                  <a:lnTo>
                    <a:pt x="274" y="15"/>
                  </a:lnTo>
                  <a:lnTo>
                    <a:pt x="292" y="23"/>
                  </a:lnTo>
                  <a:lnTo>
                    <a:pt x="309" y="34"/>
                  </a:lnTo>
                  <a:lnTo>
                    <a:pt x="324" y="45"/>
                  </a:lnTo>
                  <a:lnTo>
                    <a:pt x="339" y="59"/>
                  </a:lnTo>
                  <a:lnTo>
                    <a:pt x="339" y="59"/>
                  </a:lnTo>
                  <a:lnTo>
                    <a:pt x="353" y="74"/>
                  </a:lnTo>
                  <a:lnTo>
                    <a:pt x="364" y="89"/>
                  </a:lnTo>
                  <a:lnTo>
                    <a:pt x="373" y="106"/>
                  </a:lnTo>
                  <a:lnTo>
                    <a:pt x="383" y="124"/>
                  </a:lnTo>
                  <a:lnTo>
                    <a:pt x="388" y="142"/>
                  </a:lnTo>
                  <a:lnTo>
                    <a:pt x="393" y="160"/>
                  </a:lnTo>
                  <a:lnTo>
                    <a:pt x="395" y="180"/>
                  </a:lnTo>
                  <a:lnTo>
                    <a:pt x="396" y="199"/>
                  </a:lnTo>
                  <a:lnTo>
                    <a:pt x="395" y="218"/>
                  </a:lnTo>
                  <a:lnTo>
                    <a:pt x="393" y="237"/>
                  </a:lnTo>
                  <a:lnTo>
                    <a:pt x="388" y="255"/>
                  </a:lnTo>
                  <a:lnTo>
                    <a:pt x="383" y="273"/>
                  </a:lnTo>
                  <a:lnTo>
                    <a:pt x="373" y="291"/>
                  </a:lnTo>
                  <a:lnTo>
                    <a:pt x="364" y="308"/>
                  </a:lnTo>
                  <a:lnTo>
                    <a:pt x="353" y="324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324" y="352"/>
                  </a:lnTo>
                  <a:lnTo>
                    <a:pt x="309" y="363"/>
                  </a:lnTo>
                  <a:lnTo>
                    <a:pt x="292" y="374"/>
                  </a:lnTo>
                  <a:lnTo>
                    <a:pt x="274" y="382"/>
                  </a:lnTo>
                  <a:lnTo>
                    <a:pt x="256" y="389"/>
                  </a:lnTo>
                  <a:lnTo>
                    <a:pt x="237" y="393"/>
                  </a:lnTo>
                  <a:lnTo>
                    <a:pt x="218" y="396"/>
                  </a:lnTo>
                  <a:lnTo>
                    <a:pt x="198" y="397"/>
                  </a:lnTo>
                  <a:lnTo>
                    <a:pt x="198" y="397"/>
                  </a:lnTo>
                  <a:close/>
                  <a:moveTo>
                    <a:pt x="198" y="11"/>
                  </a:moveTo>
                  <a:lnTo>
                    <a:pt x="198" y="11"/>
                  </a:lnTo>
                  <a:lnTo>
                    <a:pt x="180" y="12"/>
                  </a:lnTo>
                  <a:lnTo>
                    <a:pt x="161" y="15"/>
                  </a:lnTo>
                  <a:lnTo>
                    <a:pt x="144" y="19"/>
                  </a:lnTo>
                  <a:lnTo>
                    <a:pt x="127" y="26"/>
                  </a:lnTo>
                  <a:lnTo>
                    <a:pt x="111" y="34"/>
                  </a:lnTo>
                  <a:lnTo>
                    <a:pt x="95" y="43"/>
                  </a:lnTo>
                  <a:lnTo>
                    <a:pt x="80" y="5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53" y="80"/>
                  </a:lnTo>
                  <a:lnTo>
                    <a:pt x="42" y="96"/>
                  </a:lnTo>
                  <a:lnTo>
                    <a:pt x="32" y="111"/>
                  </a:lnTo>
                  <a:lnTo>
                    <a:pt x="24" y="128"/>
                  </a:lnTo>
                  <a:lnTo>
                    <a:pt x="19" y="146"/>
                  </a:lnTo>
                  <a:lnTo>
                    <a:pt x="14" y="163"/>
                  </a:lnTo>
                  <a:lnTo>
                    <a:pt x="12" y="181"/>
                  </a:lnTo>
                  <a:lnTo>
                    <a:pt x="12" y="199"/>
                  </a:lnTo>
                  <a:lnTo>
                    <a:pt x="12" y="217"/>
                  </a:lnTo>
                  <a:lnTo>
                    <a:pt x="14" y="234"/>
                  </a:lnTo>
                  <a:lnTo>
                    <a:pt x="19" y="253"/>
                  </a:lnTo>
                  <a:lnTo>
                    <a:pt x="24" y="269"/>
                  </a:lnTo>
                  <a:lnTo>
                    <a:pt x="32" y="286"/>
                  </a:lnTo>
                  <a:lnTo>
                    <a:pt x="42" y="302"/>
                  </a:lnTo>
                  <a:lnTo>
                    <a:pt x="53" y="317"/>
                  </a:lnTo>
                  <a:lnTo>
                    <a:pt x="66" y="331"/>
                  </a:lnTo>
                  <a:lnTo>
                    <a:pt x="66" y="331"/>
                  </a:lnTo>
                  <a:lnTo>
                    <a:pt x="80" y="344"/>
                  </a:lnTo>
                  <a:lnTo>
                    <a:pt x="95" y="355"/>
                  </a:lnTo>
                  <a:lnTo>
                    <a:pt x="111" y="364"/>
                  </a:lnTo>
                  <a:lnTo>
                    <a:pt x="127" y="372"/>
                  </a:lnTo>
                  <a:lnTo>
                    <a:pt x="144" y="378"/>
                  </a:lnTo>
                  <a:lnTo>
                    <a:pt x="161" y="383"/>
                  </a:lnTo>
                  <a:lnTo>
                    <a:pt x="180" y="385"/>
                  </a:lnTo>
                  <a:lnTo>
                    <a:pt x="198" y="386"/>
                  </a:lnTo>
                  <a:lnTo>
                    <a:pt x="198" y="386"/>
                  </a:lnTo>
                  <a:lnTo>
                    <a:pt x="217" y="385"/>
                  </a:lnTo>
                  <a:lnTo>
                    <a:pt x="235" y="383"/>
                  </a:lnTo>
                  <a:lnTo>
                    <a:pt x="254" y="378"/>
                  </a:lnTo>
                  <a:lnTo>
                    <a:pt x="270" y="372"/>
                  </a:lnTo>
                  <a:lnTo>
                    <a:pt x="287" y="364"/>
                  </a:lnTo>
                  <a:lnTo>
                    <a:pt x="302" y="355"/>
                  </a:lnTo>
                  <a:lnTo>
                    <a:pt x="317" y="344"/>
                  </a:lnTo>
                  <a:lnTo>
                    <a:pt x="331" y="331"/>
                  </a:lnTo>
                  <a:lnTo>
                    <a:pt x="331" y="331"/>
                  </a:lnTo>
                  <a:lnTo>
                    <a:pt x="343" y="317"/>
                  </a:lnTo>
                  <a:lnTo>
                    <a:pt x="355" y="302"/>
                  </a:lnTo>
                  <a:lnTo>
                    <a:pt x="364" y="286"/>
                  </a:lnTo>
                  <a:lnTo>
                    <a:pt x="372" y="269"/>
                  </a:lnTo>
                  <a:lnTo>
                    <a:pt x="378" y="253"/>
                  </a:lnTo>
                  <a:lnTo>
                    <a:pt x="383" y="234"/>
                  </a:lnTo>
                  <a:lnTo>
                    <a:pt x="385" y="217"/>
                  </a:lnTo>
                  <a:lnTo>
                    <a:pt x="386" y="199"/>
                  </a:lnTo>
                  <a:lnTo>
                    <a:pt x="385" y="181"/>
                  </a:lnTo>
                  <a:lnTo>
                    <a:pt x="383" y="163"/>
                  </a:lnTo>
                  <a:lnTo>
                    <a:pt x="378" y="146"/>
                  </a:lnTo>
                  <a:lnTo>
                    <a:pt x="372" y="128"/>
                  </a:lnTo>
                  <a:lnTo>
                    <a:pt x="364" y="111"/>
                  </a:lnTo>
                  <a:lnTo>
                    <a:pt x="355" y="96"/>
                  </a:lnTo>
                  <a:lnTo>
                    <a:pt x="343" y="80"/>
                  </a:lnTo>
                  <a:lnTo>
                    <a:pt x="331" y="66"/>
                  </a:lnTo>
                  <a:lnTo>
                    <a:pt x="331" y="66"/>
                  </a:lnTo>
                  <a:lnTo>
                    <a:pt x="317" y="53"/>
                  </a:lnTo>
                  <a:lnTo>
                    <a:pt x="302" y="43"/>
                  </a:lnTo>
                  <a:lnTo>
                    <a:pt x="287" y="34"/>
                  </a:lnTo>
                  <a:lnTo>
                    <a:pt x="270" y="26"/>
                  </a:lnTo>
                  <a:lnTo>
                    <a:pt x="254" y="19"/>
                  </a:lnTo>
                  <a:lnTo>
                    <a:pt x="235" y="15"/>
                  </a:lnTo>
                  <a:lnTo>
                    <a:pt x="217" y="12"/>
                  </a:lnTo>
                  <a:lnTo>
                    <a:pt x="198" y="11"/>
                  </a:lnTo>
                  <a:lnTo>
                    <a:pt x="19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2688" y="1981"/>
              <a:ext cx="167" cy="167"/>
            </a:xfrm>
            <a:custGeom>
              <a:avLst/>
              <a:gdLst>
                <a:gd name="T0" fmla="*/ 151 w 334"/>
                <a:gd name="T1" fmla="*/ 335 h 335"/>
                <a:gd name="T2" fmla="*/ 104 w 334"/>
                <a:gd name="T3" fmla="*/ 322 h 335"/>
                <a:gd name="T4" fmla="*/ 61 w 334"/>
                <a:gd name="T5" fmla="*/ 298 h 335"/>
                <a:gd name="T6" fmla="*/ 38 w 334"/>
                <a:gd name="T7" fmla="*/ 274 h 335"/>
                <a:gd name="T8" fmla="*/ 13 w 334"/>
                <a:gd name="T9" fmla="*/ 232 h 335"/>
                <a:gd name="T10" fmla="*/ 1 w 334"/>
                <a:gd name="T11" fmla="*/ 185 h 335"/>
                <a:gd name="T12" fmla="*/ 1 w 334"/>
                <a:gd name="T13" fmla="*/ 151 h 335"/>
                <a:gd name="T14" fmla="*/ 13 w 334"/>
                <a:gd name="T15" fmla="*/ 104 h 335"/>
                <a:gd name="T16" fmla="*/ 38 w 334"/>
                <a:gd name="T17" fmla="*/ 61 h 335"/>
                <a:gd name="T18" fmla="*/ 61 w 334"/>
                <a:gd name="T19" fmla="*/ 38 h 335"/>
                <a:gd name="T20" fmla="*/ 104 w 334"/>
                <a:gd name="T21" fmla="*/ 13 h 335"/>
                <a:gd name="T22" fmla="*/ 151 w 334"/>
                <a:gd name="T23" fmla="*/ 2 h 335"/>
                <a:gd name="T24" fmla="*/ 185 w 334"/>
                <a:gd name="T25" fmla="*/ 2 h 335"/>
                <a:gd name="T26" fmla="*/ 232 w 334"/>
                <a:gd name="T27" fmla="*/ 13 h 335"/>
                <a:gd name="T28" fmla="*/ 273 w 334"/>
                <a:gd name="T29" fmla="*/ 38 h 335"/>
                <a:gd name="T30" fmla="*/ 297 w 334"/>
                <a:gd name="T31" fmla="*/ 61 h 335"/>
                <a:gd name="T32" fmla="*/ 322 w 334"/>
                <a:gd name="T33" fmla="*/ 104 h 335"/>
                <a:gd name="T34" fmla="*/ 334 w 334"/>
                <a:gd name="T35" fmla="*/ 151 h 335"/>
                <a:gd name="T36" fmla="*/ 334 w 334"/>
                <a:gd name="T37" fmla="*/ 185 h 335"/>
                <a:gd name="T38" fmla="*/ 322 w 334"/>
                <a:gd name="T39" fmla="*/ 232 h 335"/>
                <a:gd name="T40" fmla="*/ 297 w 334"/>
                <a:gd name="T41" fmla="*/ 274 h 335"/>
                <a:gd name="T42" fmla="*/ 273 w 334"/>
                <a:gd name="T43" fmla="*/ 298 h 335"/>
                <a:gd name="T44" fmla="*/ 232 w 334"/>
                <a:gd name="T45" fmla="*/ 322 h 335"/>
                <a:gd name="T46" fmla="*/ 185 w 334"/>
                <a:gd name="T47" fmla="*/ 335 h 335"/>
                <a:gd name="T48" fmla="*/ 167 w 334"/>
                <a:gd name="T49" fmla="*/ 11 h 335"/>
                <a:gd name="T50" fmla="*/ 136 w 334"/>
                <a:gd name="T51" fmla="*/ 14 h 335"/>
                <a:gd name="T52" fmla="*/ 94 w 334"/>
                <a:gd name="T53" fmla="*/ 29 h 335"/>
                <a:gd name="T54" fmla="*/ 57 w 334"/>
                <a:gd name="T55" fmla="*/ 57 h 335"/>
                <a:gd name="T56" fmla="*/ 37 w 334"/>
                <a:gd name="T57" fmla="*/ 81 h 335"/>
                <a:gd name="T58" fmla="*/ 18 w 334"/>
                <a:gd name="T59" fmla="*/ 123 h 335"/>
                <a:gd name="T60" fmla="*/ 11 w 334"/>
                <a:gd name="T61" fmla="*/ 168 h 335"/>
                <a:gd name="T62" fmla="*/ 14 w 334"/>
                <a:gd name="T63" fmla="*/ 199 h 335"/>
                <a:gd name="T64" fmla="*/ 29 w 334"/>
                <a:gd name="T65" fmla="*/ 241 h 335"/>
                <a:gd name="T66" fmla="*/ 57 w 334"/>
                <a:gd name="T67" fmla="*/ 278 h 335"/>
                <a:gd name="T68" fmla="*/ 81 w 334"/>
                <a:gd name="T69" fmla="*/ 298 h 335"/>
                <a:gd name="T70" fmla="*/ 122 w 334"/>
                <a:gd name="T71" fmla="*/ 317 h 335"/>
                <a:gd name="T72" fmla="*/ 167 w 334"/>
                <a:gd name="T73" fmla="*/ 324 h 335"/>
                <a:gd name="T74" fmla="*/ 198 w 334"/>
                <a:gd name="T75" fmla="*/ 321 h 335"/>
                <a:gd name="T76" fmla="*/ 241 w 334"/>
                <a:gd name="T77" fmla="*/ 306 h 335"/>
                <a:gd name="T78" fmla="*/ 278 w 334"/>
                <a:gd name="T79" fmla="*/ 278 h 335"/>
                <a:gd name="T80" fmla="*/ 297 w 334"/>
                <a:gd name="T81" fmla="*/ 255 h 335"/>
                <a:gd name="T82" fmla="*/ 317 w 334"/>
                <a:gd name="T83" fmla="*/ 214 h 335"/>
                <a:gd name="T84" fmla="*/ 324 w 334"/>
                <a:gd name="T85" fmla="*/ 168 h 335"/>
                <a:gd name="T86" fmla="*/ 320 w 334"/>
                <a:gd name="T87" fmla="*/ 136 h 335"/>
                <a:gd name="T88" fmla="*/ 306 w 334"/>
                <a:gd name="T89" fmla="*/ 94 h 335"/>
                <a:gd name="T90" fmla="*/ 278 w 334"/>
                <a:gd name="T91" fmla="*/ 57 h 335"/>
                <a:gd name="T92" fmla="*/ 254 w 334"/>
                <a:gd name="T93" fmla="*/ 37 h 335"/>
                <a:gd name="T94" fmla="*/ 213 w 334"/>
                <a:gd name="T95" fmla="*/ 18 h 335"/>
                <a:gd name="T96" fmla="*/ 167 w 334"/>
                <a:gd name="T97" fmla="*/ 1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335">
                  <a:moveTo>
                    <a:pt x="167" y="335"/>
                  </a:moveTo>
                  <a:lnTo>
                    <a:pt x="167" y="335"/>
                  </a:lnTo>
                  <a:lnTo>
                    <a:pt x="151" y="335"/>
                  </a:lnTo>
                  <a:lnTo>
                    <a:pt x="135" y="332"/>
                  </a:lnTo>
                  <a:lnTo>
                    <a:pt x="119" y="328"/>
                  </a:lnTo>
                  <a:lnTo>
                    <a:pt x="104" y="322"/>
                  </a:lnTo>
                  <a:lnTo>
                    <a:pt x="89" y="315"/>
                  </a:lnTo>
                  <a:lnTo>
                    <a:pt x="75" y="307"/>
                  </a:lnTo>
                  <a:lnTo>
                    <a:pt x="61" y="298"/>
                  </a:lnTo>
                  <a:lnTo>
                    <a:pt x="49" y="286"/>
                  </a:lnTo>
                  <a:lnTo>
                    <a:pt x="49" y="286"/>
                  </a:lnTo>
                  <a:lnTo>
                    <a:pt x="38" y="274"/>
                  </a:lnTo>
                  <a:lnTo>
                    <a:pt x="28" y="261"/>
                  </a:lnTo>
                  <a:lnTo>
                    <a:pt x="20" y="247"/>
                  </a:lnTo>
                  <a:lnTo>
                    <a:pt x="13" y="232"/>
                  </a:lnTo>
                  <a:lnTo>
                    <a:pt x="7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51"/>
                  </a:lnTo>
                  <a:lnTo>
                    <a:pt x="4" y="135"/>
                  </a:lnTo>
                  <a:lnTo>
                    <a:pt x="7" y="119"/>
                  </a:lnTo>
                  <a:lnTo>
                    <a:pt x="13" y="104"/>
                  </a:lnTo>
                  <a:lnTo>
                    <a:pt x="20" y="89"/>
                  </a:lnTo>
                  <a:lnTo>
                    <a:pt x="28" y="75"/>
                  </a:lnTo>
                  <a:lnTo>
                    <a:pt x="38" y="61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61" y="38"/>
                  </a:lnTo>
                  <a:lnTo>
                    <a:pt x="75" y="28"/>
                  </a:lnTo>
                  <a:lnTo>
                    <a:pt x="89" y="20"/>
                  </a:lnTo>
                  <a:lnTo>
                    <a:pt x="104" y="13"/>
                  </a:lnTo>
                  <a:lnTo>
                    <a:pt x="119" y="7"/>
                  </a:lnTo>
                  <a:lnTo>
                    <a:pt x="135" y="4"/>
                  </a:lnTo>
                  <a:lnTo>
                    <a:pt x="151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85" y="2"/>
                  </a:lnTo>
                  <a:lnTo>
                    <a:pt x="201" y="4"/>
                  </a:lnTo>
                  <a:lnTo>
                    <a:pt x="216" y="7"/>
                  </a:lnTo>
                  <a:lnTo>
                    <a:pt x="232" y="13"/>
                  </a:lnTo>
                  <a:lnTo>
                    <a:pt x="247" y="20"/>
                  </a:lnTo>
                  <a:lnTo>
                    <a:pt x="261" y="28"/>
                  </a:lnTo>
                  <a:lnTo>
                    <a:pt x="273" y="38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7" y="61"/>
                  </a:lnTo>
                  <a:lnTo>
                    <a:pt x="307" y="75"/>
                  </a:lnTo>
                  <a:lnTo>
                    <a:pt x="315" y="89"/>
                  </a:lnTo>
                  <a:lnTo>
                    <a:pt x="322" y="104"/>
                  </a:lnTo>
                  <a:lnTo>
                    <a:pt x="327" y="119"/>
                  </a:lnTo>
                  <a:lnTo>
                    <a:pt x="332" y="135"/>
                  </a:lnTo>
                  <a:lnTo>
                    <a:pt x="334" y="151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34" y="185"/>
                  </a:lnTo>
                  <a:lnTo>
                    <a:pt x="332" y="201"/>
                  </a:lnTo>
                  <a:lnTo>
                    <a:pt x="327" y="216"/>
                  </a:lnTo>
                  <a:lnTo>
                    <a:pt x="322" y="232"/>
                  </a:lnTo>
                  <a:lnTo>
                    <a:pt x="315" y="247"/>
                  </a:lnTo>
                  <a:lnTo>
                    <a:pt x="307" y="261"/>
                  </a:lnTo>
                  <a:lnTo>
                    <a:pt x="297" y="274"/>
                  </a:lnTo>
                  <a:lnTo>
                    <a:pt x="286" y="286"/>
                  </a:lnTo>
                  <a:lnTo>
                    <a:pt x="286" y="286"/>
                  </a:lnTo>
                  <a:lnTo>
                    <a:pt x="273" y="298"/>
                  </a:lnTo>
                  <a:lnTo>
                    <a:pt x="261" y="307"/>
                  </a:lnTo>
                  <a:lnTo>
                    <a:pt x="247" y="315"/>
                  </a:lnTo>
                  <a:lnTo>
                    <a:pt x="232" y="322"/>
                  </a:lnTo>
                  <a:lnTo>
                    <a:pt x="216" y="328"/>
                  </a:lnTo>
                  <a:lnTo>
                    <a:pt x="201" y="332"/>
                  </a:lnTo>
                  <a:lnTo>
                    <a:pt x="185" y="335"/>
                  </a:lnTo>
                  <a:lnTo>
                    <a:pt x="167" y="335"/>
                  </a:lnTo>
                  <a:lnTo>
                    <a:pt x="167" y="335"/>
                  </a:lnTo>
                  <a:close/>
                  <a:moveTo>
                    <a:pt x="167" y="11"/>
                  </a:moveTo>
                  <a:lnTo>
                    <a:pt x="167" y="11"/>
                  </a:lnTo>
                  <a:lnTo>
                    <a:pt x="152" y="12"/>
                  </a:lnTo>
                  <a:lnTo>
                    <a:pt x="136" y="14"/>
                  </a:lnTo>
                  <a:lnTo>
                    <a:pt x="122" y="18"/>
                  </a:lnTo>
                  <a:lnTo>
                    <a:pt x="107" y="23"/>
                  </a:lnTo>
                  <a:lnTo>
                    <a:pt x="94" y="29"/>
                  </a:lnTo>
                  <a:lnTo>
                    <a:pt x="81" y="37"/>
                  </a:lnTo>
                  <a:lnTo>
                    <a:pt x="68" y="4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46" y="68"/>
                  </a:lnTo>
                  <a:lnTo>
                    <a:pt x="37" y="81"/>
                  </a:lnTo>
                  <a:lnTo>
                    <a:pt x="29" y="94"/>
                  </a:lnTo>
                  <a:lnTo>
                    <a:pt x="23" y="108"/>
                  </a:lnTo>
                  <a:lnTo>
                    <a:pt x="18" y="123"/>
                  </a:lnTo>
                  <a:lnTo>
                    <a:pt x="14" y="136"/>
                  </a:lnTo>
                  <a:lnTo>
                    <a:pt x="12" y="153"/>
                  </a:lnTo>
                  <a:lnTo>
                    <a:pt x="11" y="168"/>
                  </a:lnTo>
                  <a:lnTo>
                    <a:pt x="11" y="168"/>
                  </a:lnTo>
                  <a:lnTo>
                    <a:pt x="12" y="184"/>
                  </a:lnTo>
                  <a:lnTo>
                    <a:pt x="14" y="199"/>
                  </a:lnTo>
                  <a:lnTo>
                    <a:pt x="18" y="214"/>
                  </a:lnTo>
                  <a:lnTo>
                    <a:pt x="23" y="227"/>
                  </a:lnTo>
                  <a:lnTo>
                    <a:pt x="29" y="241"/>
                  </a:lnTo>
                  <a:lnTo>
                    <a:pt x="37" y="255"/>
                  </a:lnTo>
                  <a:lnTo>
                    <a:pt x="46" y="267"/>
                  </a:lnTo>
                  <a:lnTo>
                    <a:pt x="57" y="278"/>
                  </a:lnTo>
                  <a:lnTo>
                    <a:pt x="57" y="278"/>
                  </a:lnTo>
                  <a:lnTo>
                    <a:pt x="68" y="288"/>
                  </a:lnTo>
                  <a:lnTo>
                    <a:pt x="81" y="298"/>
                  </a:lnTo>
                  <a:lnTo>
                    <a:pt x="94" y="306"/>
                  </a:lnTo>
                  <a:lnTo>
                    <a:pt x="107" y="313"/>
                  </a:lnTo>
                  <a:lnTo>
                    <a:pt x="122" y="317"/>
                  </a:lnTo>
                  <a:lnTo>
                    <a:pt x="136" y="321"/>
                  </a:lnTo>
                  <a:lnTo>
                    <a:pt x="152" y="323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83" y="323"/>
                  </a:lnTo>
                  <a:lnTo>
                    <a:pt x="198" y="321"/>
                  </a:lnTo>
                  <a:lnTo>
                    <a:pt x="213" y="317"/>
                  </a:lnTo>
                  <a:lnTo>
                    <a:pt x="227" y="313"/>
                  </a:lnTo>
                  <a:lnTo>
                    <a:pt x="241" y="306"/>
                  </a:lnTo>
                  <a:lnTo>
                    <a:pt x="254" y="298"/>
                  </a:lnTo>
                  <a:lnTo>
                    <a:pt x="266" y="28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88" y="267"/>
                  </a:lnTo>
                  <a:lnTo>
                    <a:pt x="297" y="255"/>
                  </a:lnTo>
                  <a:lnTo>
                    <a:pt x="306" y="241"/>
                  </a:lnTo>
                  <a:lnTo>
                    <a:pt x="312" y="227"/>
                  </a:lnTo>
                  <a:lnTo>
                    <a:pt x="317" y="214"/>
                  </a:lnTo>
                  <a:lnTo>
                    <a:pt x="320" y="199"/>
                  </a:lnTo>
                  <a:lnTo>
                    <a:pt x="323" y="184"/>
                  </a:lnTo>
                  <a:lnTo>
                    <a:pt x="324" y="168"/>
                  </a:lnTo>
                  <a:lnTo>
                    <a:pt x="324" y="168"/>
                  </a:lnTo>
                  <a:lnTo>
                    <a:pt x="323" y="153"/>
                  </a:lnTo>
                  <a:lnTo>
                    <a:pt x="320" y="136"/>
                  </a:lnTo>
                  <a:lnTo>
                    <a:pt x="317" y="123"/>
                  </a:lnTo>
                  <a:lnTo>
                    <a:pt x="312" y="108"/>
                  </a:lnTo>
                  <a:lnTo>
                    <a:pt x="306" y="94"/>
                  </a:lnTo>
                  <a:lnTo>
                    <a:pt x="297" y="81"/>
                  </a:lnTo>
                  <a:lnTo>
                    <a:pt x="288" y="68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66" y="47"/>
                  </a:lnTo>
                  <a:lnTo>
                    <a:pt x="254" y="37"/>
                  </a:lnTo>
                  <a:lnTo>
                    <a:pt x="241" y="29"/>
                  </a:lnTo>
                  <a:lnTo>
                    <a:pt x="227" y="23"/>
                  </a:lnTo>
                  <a:lnTo>
                    <a:pt x="213" y="18"/>
                  </a:lnTo>
                  <a:lnTo>
                    <a:pt x="198" y="14"/>
                  </a:lnTo>
                  <a:lnTo>
                    <a:pt x="183" y="12"/>
                  </a:lnTo>
                  <a:lnTo>
                    <a:pt x="167" y="11"/>
                  </a:lnTo>
                  <a:lnTo>
                    <a:pt x="16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2684" y="2133"/>
              <a:ext cx="19" cy="19"/>
            </a:xfrm>
            <a:custGeom>
              <a:avLst/>
              <a:gdLst>
                <a:gd name="T0" fmla="*/ 8 w 39"/>
                <a:gd name="T1" fmla="*/ 40 h 40"/>
                <a:gd name="T2" fmla="*/ 0 w 39"/>
                <a:gd name="T3" fmla="*/ 33 h 40"/>
                <a:gd name="T4" fmla="*/ 32 w 39"/>
                <a:gd name="T5" fmla="*/ 0 h 40"/>
                <a:gd name="T6" fmla="*/ 39 w 39"/>
                <a:gd name="T7" fmla="*/ 9 h 40"/>
                <a:gd name="T8" fmla="*/ 8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8" y="40"/>
                  </a:moveTo>
                  <a:lnTo>
                    <a:pt x="0" y="33"/>
                  </a:lnTo>
                  <a:lnTo>
                    <a:pt x="32" y="0"/>
                  </a:lnTo>
                  <a:lnTo>
                    <a:pt x="39" y="9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2553" y="2144"/>
              <a:ext cx="139" cy="139"/>
            </a:xfrm>
            <a:custGeom>
              <a:avLst/>
              <a:gdLst>
                <a:gd name="T0" fmla="*/ 27 w 278"/>
                <a:gd name="T1" fmla="*/ 279 h 279"/>
                <a:gd name="T2" fmla="*/ 27 w 278"/>
                <a:gd name="T3" fmla="*/ 279 h 279"/>
                <a:gd name="T4" fmla="*/ 20 w 278"/>
                <a:gd name="T5" fmla="*/ 278 h 279"/>
                <a:gd name="T6" fmla="*/ 15 w 278"/>
                <a:gd name="T7" fmla="*/ 275 h 279"/>
                <a:gd name="T8" fmla="*/ 4 w 278"/>
                <a:gd name="T9" fmla="*/ 264 h 279"/>
                <a:gd name="T10" fmla="*/ 4 w 278"/>
                <a:gd name="T11" fmla="*/ 264 h 279"/>
                <a:gd name="T12" fmla="*/ 1 w 278"/>
                <a:gd name="T13" fmla="*/ 258 h 279"/>
                <a:gd name="T14" fmla="*/ 0 w 278"/>
                <a:gd name="T15" fmla="*/ 253 h 279"/>
                <a:gd name="T16" fmla="*/ 0 w 278"/>
                <a:gd name="T17" fmla="*/ 253 h 279"/>
                <a:gd name="T18" fmla="*/ 1 w 278"/>
                <a:gd name="T19" fmla="*/ 246 h 279"/>
                <a:gd name="T20" fmla="*/ 4 w 278"/>
                <a:gd name="T21" fmla="*/ 240 h 279"/>
                <a:gd name="T22" fmla="*/ 239 w 278"/>
                <a:gd name="T23" fmla="*/ 5 h 279"/>
                <a:gd name="T24" fmla="*/ 239 w 278"/>
                <a:gd name="T25" fmla="*/ 5 h 279"/>
                <a:gd name="T26" fmla="*/ 245 w 278"/>
                <a:gd name="T27" fmla="*/ 2 h 279"/>
                <a:gd name="T28" fmla="*/ 252 w 278"/>
                <a:gd name="T29" fmla="*/ 0 h 279"/>
                <a:gd name="T30" fmla="*/ 252 w 278"/>
                <a:gd name="T31" fmla="*/ 0 h 279"/>
                <a:gd name="T32" fmla="*/ 258 w 278"/>
                <a:gd name="T33" fmla="*/ 2 h 279"/>
                <a:gd name="T34" fmla="*/ 263 w 278"/>
                <a:gd name="T35" fmla="*/ 5 h 279"/>
                <a:gd name="T36" fmla="*/ 274 w 278"/>
                <a:gd name="T37" fmla="*/ 15 h 279"/>
                <a:gd name="T38" fmla="*/ 274 w 278"/>
                <a:gd name="T39" fmla="*/ 15 h 279"/>
                <a:gd name="T40" fmla="*/ 276 w 278"/>
                <a:gd name="T41" fmla="*/ 18 h 279"/>
                <a:gd name="T42" fmla="*/ 277 w 278"/>
                <a:gd name="T43" fmla="*/ 21 h 279"/>
                <a:gd name="T44" fmla="*/ 278 w 278"/>
                <a:gd name="T45" fmla="*/ 28 h 279"/>
                <a:gd name="T46" fmla="*/ 277 w 278"/>
                <a:gd name="T47" fmla="*/ 34 h 279"/>
                <a:gd name="T48" fmla="*/ 276 w 278"/>
                <a:gd name="T49" fmla="*/ 37 h 279"/>
                <a:gd name="T50" fmla="*/ 274 w 278"/>
                <a:gd name="T51" fmla="*/ 40 h 279"/>
                <a:gd name="T52" fmla="*/ 39 w 278"/>
                <a:gd name="T53" fmla="*/ 275 h 279"/>
                <a:gd name="T54" fmla="*/ 39 w 278"/>
                <a:gd name="T55" fmla="*/ 275 h 279"/>
                <a:gd name="T56" fmla="*/ 33 w 278"/>
                <a:gd name="T57" fmla="*/ 278 h 279"/>
                <a:gd name="T58" fmla="*/ 27 w 278"/>
                <a:gd name="T59" fmla="*/ 279 h 279"/>
                <a:gd name="T60" fmla="*/ 27 w 278"/>
                <a:gd name="T61" fmla="*/ 279 h 279"/>
                <a:gd name="T62" fmla="*/ 252 w 278"/>
                <a:gd name="T63" fmla="*/ 11 h 279"/>
                <a:gd name="T64" fmla="*/ 252 w 278"/>
                <a:gd name="T65" fmla="*/ 11 h 279"/>
                <a:gd name="T66" fmla="*/ 250 w 278"/>
                <a:gd name="T67" fmla="*/ 12 h 279"/>
                <a:gd name="T68" fmla="*/ 247 w 278"/>
                <a:gd name="T69" fmla="*/ 13 h 279"/>
                <a:gd name="T70" fmla="*/ 12 w 278"/>
                <a:gd name="T71" fmla="*/ 248 h 279"/>
                <a:gd name="T72" fmla="*/ 12 w 278"/>
                <a:gd name="T73" fmla="*/ 248 h 279"/>
                <a:gd name="T74" fmla="*/ 11 w 278"/>
                <a:gd name="T75" fmla="*/ 250 h 279"/>
                <a:gd name="T76" fmla="*/ 10 w 278"/>
                <a:gd name="T77" fmla="*/ 253 h 279"/>
                <a:gd name="T78" fmla="*/ 10 w 278"/>
                <a:gd name="T79" fmla="*/ 253 h 279"/>
                <a:gd name="T80" fmla="*/ 11 w 278"/>
                <a:gd name="T81" fmla="*/ 255 h 279"/>
                <a:gd name="T82" fmla="*/ 12 w 278"/>
                <a:gd name="T83" fmla="*/ 257 h 279"/>
                <a:gd name="T84" fmla="*/ 23 w 278"/>
                <a:gd name="T85" fmla="*/ 267 h 279"/>
                <a:gd name="T86" fmla="*/ 23 w 278"/>
                <a:gd name="T87" fmla="*/ 267 h 279"/>
                <a:gd name="T88" fmla="*/ 25 w 278"/>
                <a:gd name="T89" fmla="*/ 269 h 279"/>
                <a:gd name="T90" fmla="*/ 27 w 278"/>
                <a:gd name="T91" fmla="*/ 269 h 279"/>
                <a:gd name="T92" fmla="*/ 30 w 278"/>
                <a:gd name="T93" fmla="*/ 269 h 279"/>
                <a:gd name="T94" fmla="*/ 31 w 278"/>
                <a:gd name="T95" fmla="*/ 267 h 279"/>
                <a:gd name="T96" fmla="*/ 267 w 278"/>
                <a:gd name="T97" fmla="*/ 31 h 279"/>
                <a:gd name="T98" fmla="*/ 267 w 278"/>
                <a:gd name="T99" fmla="*/ 31 h 279"/>
                <a:gd name="T100" fmla="*/ 268 w 278"/>
                <a:gd name="T101" fmla="*/ 30 h 279"/>
                <a:gd name="T102" fmla="*/ 268 w 278"/>
                <a:gd name="T103" fmla="*/ 28 h 279"/>
                <a:gd name="T104" fmla="*/ 268 w 278"/>
                <a:gd name="T105" fmla="*/ 25 h 279"/>
                <a:gd name="T106" fmla="*/ 267 w 278"/>
                <a:gd name="T107" fmla="*/ 23 h 279"/>
                <a:gd name="T108" fmla="*/ 257 w 278"/>
                <a:gd name="T109" fmla="*/ 13 h 279"/>
                <a:gd name="T110" fmla="*/ 257 w 278"/>
                <a:gd name="T111" fmla="*/ 13 h 279"/>
                <a:gd name="T112" fmla="*/ 254 w 278"/>
                <a:gd name="T113" fmla="*/ 12 h 279"/>
                <a:gd name="T114" fmla="*/ 252 w 278"/>
                <a:gd name="T115" fmla="*/ 11 h 279"/>
                <a:gd name="T116" fmla="*/ 252 w 278"/>
                <a:gd name="T117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79">
                  <a:moveTo>
                    <a:pt x="27" y="279"/>
                  </a:moveTo>
                  <a:lnTo>
                    <a:pt x="27" y="279"/>
                  </a:lnTo>
                  <a:lnTo>
                    <a:pt x="20" y="278"/>
                  </a:lnTo>
                  <a:lnTo>
                    <a:pt x="15" y="275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1" y="258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46"/>
                  </a:lnTo>
                  <a:lnTo>
                    <a:pt x="4" y="240"/>
                  </a:lnTo>
                  <a:lnTo>
                    <a:pt x="239" y="5"/>
                  </a:lnTo>
                  <a:lnTo>
                    <a:pt x="239" y="5"/>
                  </a:lnTo>
                  <a:lnTo>
                    <a:pt x="245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8" y="2"/>
                  </a:lnTo>
                  <a:lnTo>
                    <a:pt x="263" y="5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6" y="18"/>
                  </a:lnTo>
                  <a:lnTo>
                    <a:pt x="277" y="21"/>
                  </a:lnTo>
                  <a:lnTo>
                    <a:pt x="278" y="28"/>
                  </a:lnTo>
                  <a:lnTo>
                    <a:pt x="277" y="34"/>
                  </a:lnTo>
                  <a:lnTo>
                    <a:pt x="276" y="37"/>
                  </a:lnTo>
                  <a:lnTo>
                    <a:pt x="274" y="40"/>
                  </a:lnTo>
                  <a:lnTo>
                    <a:pt x="39" y="275"/>
                  </a:lnTo>
                  <a:lnTo>
                    <a:pt x="39" y="275"/>
                  </a:lnTo>
                  <a:lnTo>
                    <a:pt x="33" y="278"/>
                  </a:lnTo>
                  <a:lnTo>
                    <a:pt x="27" y="279"/>
                  </a:lnTo>
                  <a:lnTo>
                    <a:pt x="27" y="279"/>
                  </a:lnTo>
                  <a:close/>
                  <a:moveTo>
                    <a:pt x="252" y="11"/>
                  </a:moveTo>
                  <a:lnTo>
                    <a:pt x="252" y="11"/>
                  </a:lnTo>
                  <a:lnTo>
                    <a:pt x="250" y="12"/>
                  </a:lnTo>
                  <a:lnTo>
                    <a:pt x="247" y="13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1" y="250"/>
                  </a:lnTo>
                  <a:lnTo>
                    <a:pt x="10" y="253"/>
                  </a:lnTo>
                  <a:lnTo>
                    <a:pt x="10" y="253"/>
                  </a:lnTo>
                  <a:lnTo>
                    <a:pt x="11" y="255"/>
                  </a:lnTo>
                  <a:lnTo>
                    <a:pt x="12" y="257"/>
                  </a:lnTo>
                  <a:lnTo>
                    <a:pt x="23" y="267"/>
                  </a:lnTo>
                  <a:lnTo>
                    <a:pt x="23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30" y="269"/>
                  </a:lnTo>
                  <a:lnTo>
                    <a:pt x="31" y="267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8" y="30"/>
                  </a:lnTo>
                  <a:lnTo>
                    <a:pt x="268" y="28"/>
                  </a:lnTo>
                  <a:lnTo>
                    <a:pt x="268" y="25"/>
                  </a:lnTo>
                  <a:lnTo>
                    <a:pt x="267" y="23"/>
                  </a:lnTo>
                  <a:lnTo>
                    <a:pt x="257" y="13"/>
                  </a:lnTo>
                  <a:lnTo>
                    <a:pt x="257" y="13"/>
                  </a:lnTo>
                  <a:lnTo>
                    <a:pt x="254" y="12"/>
                  </a:lnTo>
                  <a:lnTo>
                    <a:pt x="252" y="11"/>
                  </a:lnTo>
                  <a:lnTo>
                    <a:pt x="25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3802" y="1982"/>
              <a:ext cx="224" cy="303"/>
            </a:xfrm>
            <a:custGeom>
              <a:avLst/>
              <a:gdLst>
                <a:gd name="T0" fmla="*/ 225 w 448"/>
                <a:gd name="T1" fmla="*/ 0 h 607"/>
                <a:gd name="T2" fmla="*/ 180 w 448"/>
                <a:gd name="T3" fmla="*/ 4 h 607"/>
                <a:gd name="T4" fmla="*/ 137 w 448"/>
                <a:gd name="T5" fmla="*/ 17 h 607"/>
                <a:gd name="T6" fmla="*/ 99 w 448"/>
                <a:gd name="T7" fmla="*/ 38 h 607"/>
                <a:gd name="T8" fmla="*/ 66 w 448"/>
                <a:gd name="T9" fmla="*/ 65 h 607"/>
                <a:gd name="T10" fmla="*/ 40 w 448"/>
                <a:gd name="T11" fmla="*/ 99 h 607"/>
                <a:gd name="T12" fmla="*/ 19 w 448"/>
                <a:gd name="T13" fmla="*/ 137 h 607"/>
                <a:gd name="T14" fmla="*/ 5 w 448"/>
                <a:gd name="T15" fmla="*/ 178 h 607"/>
                <a:gd name="T16" fmla="*/ 0 w 448"/>
                <a:gd name="T17" fmla="*/ 223 h 607"/>
                <a:gd name="T18" fmla="*/ 2 w 448"/>
                <a:gd name="T19" fmla="*/ 236 h 607"/>
                <a:gd name="T20" fmla="*/ 6 w 448"/>
                <a:gd name="T21" fmla="*/ 261 h 607"/>
                <a:gd name="T22" fmla="*/ 15 w 448"/>
                <a:gd name="T23" fmla="*/ 290 h 607"/>
                <a:gd name="T24" fmla="*/ 36 w 448"/>
                <a:gd name="T25" fmla="*/ 335 h 607"/>
                <a:gd name="T26" fmla="*/ 72 w 448"/>
                <a:gd name="T27" fmla="*/ 399 h 607"/>
                <a:gd name="T28" fmla="*/ 113 w 448"/>
                <a:gd name="T29" fmla="*/ 462 h 607"/>
                <a:gd name="T30" fmla="*/ 154 w 448"/>
                <a:gd name="T31" fmla="*/ 518 h 607"/>
                <a:gd name="T32" fmla="*/ 215 w 448"/>
                <a:gd name="T33" fmla="*/ 596 h 607"/>
                <a:gd name="T34" fmla="*/ 225 w 448"/>
                <a:gd name="T35" fmla="*/ 607 h 607"/>
                <a:gd name="T36" fmla="*/ 260 w 448"/>
                <a:gd name="T37" fmla="*/ 564 h 607"/>
                <a:gd name="T38" fmla="*/ 316 w 448"/>
                <a:gd name="T39" fmla="*/ 492 h 607"/>
                <a:gd name="T40" fmla="*/ 357 w 448"/>
                <a:gd name="T41" fmla="*/ 431 h 607"/>
                <a:gd name="T42" fmla="*/ 397 w 448"/>
                <a:gd name="T43" fmla="*/ 367 h 607"/>
                <a:gd name="T44" fmla="*/ 428 w 448"/>
                <a:gd name="T45" fmla="*/ 305 h 607"/>
                <a:gd name="T46" fmla="*/ 438 w 448"/>
                <a:gd name="T47" fmla="*/ 275 h 607"/>
                <a:gd name="T48" fmla="*/ 446 w 448"/>
                <a:gd name="T49" fmla="*/ 248 h 607"/>
                <a:gd name="T50" fmla="*/ 448 w 448"/>
                <a:gd name="T51" fmla="*/ 223 h 607"/>
                <a:gd name="T52" fmla="*/ 447 w 448"/>
                <a:gd name="T53" fmla="*/ 200 h 607"/>
                <a:gd name="T54" fmla="*/ 438 w 448"/>
                <a:gd name="T55" fmla="*/ 156 h 607"/>
                <a:gd name="T56" fmla="*/ 421 w 448"/>
                <a:gd name="T57" fmla="*/ 117 h 607"/>
                <a:gd name="T58" fmla="*/ 397 w 448"/>
                <a:gd name="T59" fmla="*/ 81 h 607"/>
                <a:gd name="T60" fmla="*/ 367 w 448"/>
                <a:gd name="T61" fmla="*/ 50 h 607"/>
                <a:gd name="T62" fmla="*/ 331 w 448"/>
                <a:gd name="T63" fmla="*/ 26 h 607"/>
                <a:gd name="T64" fmla="*/ 291 w 448"/>
                <a:gd name="T65" fmla="*/ 10 h 607"/>
                <a:gd name="T66" fmla="*/ 247 w 448"/>
                <a:gd name="T67" fmla="*/ 1 h 607"/>
                <a:gd name="T68" fmla="*/ 225 w 448"/>
                <a:gd name="T69" fmla="*/ 0 h 607"/>
                <a:gd name="T70" fmla="*/ 225 w 448"/>
                <a:gd name="T71" fmla="*/ 288 h 607"/>
                <a:gd name="T72" fmla="*/ 210 w 448"/>
                <a:gd name="T73" fmla="*/ 286 h 607"/>
                <a:gd name="T74" fmla="*/ 197 w 448"/>
                <a:gd name="T75" fmla="*/ 282 h 607"/>
                <a:gd name="T76" fmla="*/ 174 w 448"/>
                <a:gd name="T77" fmla="*/ 267 h 607"/>
                <a:gd name="T78" fmla="*/ 158 w 448"/>
                <a:gd name="T79" fmla="*/ 244 h 607"/>
                <a:gd name="T80" fmla="*/ 155 w 448"/>
                <a:gd name="T81" fmla="*/ 230 h 607"/>
                <a:gd name="T82" fmla="*/ 152 w 448"/>
                <a:gd name="T83" fmla="*/ 216 h 607"/>
                <a:gd name="T84" fmla="*/ 154 w 448"/>
                <a:gd name="T85" fmla="*/ 208 h 607"/>
                <a:gd name="T86" fmla="*/ 156 w 448"/>
                <a:gd name="T87" fmla="*/ 194 h 607"/>
                <a:gd name="T88" fmla="*/ 165 w 448"/>
                <a:gd name="T89" fmla="*/ 176 h 607"/>
                <a:gd name="T90" fmla="*/ 185 w 448"/>
                <a:gd name="T91" fmla="*/ 156 h 607"/>
                <a:gd name="T92" fmla="*/ 203 w 448"/>
                <a:gd name="T93" fmla="*/ 147 h 607"/>
                <a:gd name="T94" fmla="*/ 217 w 448"/>
                <a:gd name="T95" fmla="*/ 145 h 607"/>
                <a:gd name="T96" fmla="*/ 225 w 448"/>
                <a:gd name="T97" fmla="*/ 144 h 607"/>
                <a:gd name="T98" fmla="*/ 239 w 448"/>
                <a:gd name="T99" fmla="*/ 146 h 607"/>
                <a:gd name="T100" fmla="*/ 253 w 448"/>
                <a:gd name="T101" fmla="*/ 149 h 607"/>
                <a:gd name="T102" fmla="*/ 276 w 448"/>
                <a:gd name="T103" fmla="*/ 164 h 607"/>
                <a:gd name="T104" fmla="*/ 291 w 448"/>
                <a:gd name="T105" fmla="*/ 187 h 607"/>
                <a:gd name="T106" fmla="*/ 295 w 448"/>
                <a:gd name="T107" fmla="*/ 201 h 607"/>
                <a:gd name="T108" fmla="*/ 296 w 448"/>
                <a:gd name="T109" fmla="*/ 216 h 607"/>
                <a:gd name="T110" fmla="*/ 296 w 448"/>
                <a:gd name="T111" fmla="*/ 223 h 607"/>
                <a:gd name="T112" fmla="*/ 293 w 448"/>
                <a:gd name="T113" fmla="*/ 237 h 607"/>
                <a:gd name="T114" fmla="*/ 284 w 448"/>
                <a:gd name="T115" fmla="*/ 255 h 607"/>
                <a:gd name="T116" fmla="*/ 265 w 448"/>
                <a:gd name="T117" fmla="*/ 275 h 607"/>
                <a:gd name="T118" fmla="*/ 246 w 448"/>
                <a:gd name="T119" fmla="*/ 284 h 607"/>
                <a:gd name="T120" fmla="*/ 232 w 448"/>
                <a:gd name="T121" fmla="*/ 288 h 607"/>
                <a:gd name="T122" fmla="*/ 225 w 448"/>
                <a:gd name="T123" fmla="*/ 28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" h="607">
                  <a:moveTo>
                    <a:pt x="225" y="0"/>
                  </a:moveTo>
                  <a:lnTo>
                    <a:pt x="225" y="0"/>
                  </a:lnTo>
                  <a:lnTo>
                    <a:pt x="202" y="1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7" y="17"/>
                  </a:lnTo>
                  <a:lnTo>
                    <a:pt x="118" y="26"/>
                  </a:lnTo>
                  <a:lnTo>
                    <a:pt x="99" y="38"/>
                  </a:lnTo>
                  <a:lnTo>
                    <a:pt x="82" y="50"/>
                  </a:lnTo>
                  <a:lnTo>
                    <a:pt x="66" y="65"/>
                  </a:lnTo>
                  <a:lnTo>
                    <a:pt x="52" y="81"/>
                  </a:lnTo>
                  <a:lnTo>
                    <a:pt x="40" y="99"/>
                  </a:lnTo>
                  <a:lnTo>
                    <a:pt x="28" y="117"/>
                  </a:lnTo>
                  <a:lnTo>
                    <a:pt x="19" y="137"/>
                  </a:lnTo>
                  <a:lnTo>
                    <a:pt x="11" y="156"/>
                  </a:lnTo>
                  <a:lnTo>
                    <a:pt x="5" y="178"/>
                  </a:lnTo>
                  <a:lnTo>
                    <a:pt x="2" y="200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2" y="236"/>
                  </a:lnTo>
                  <a:lnTo>
                    <a:pt x="4" y="248"/>
                  </a:lnTo>
                  <a:lnTo>
                    <a:pt x="6" y="261"/>
                  </a:lnTo>
                  <a:lnTo>
                    <a:pt x="11" y="275"/>
                  </a:lnTo>
                  <a:lnTo>
                    <a:pt x="15" y="290"/>
                  </a:lnTo>
                  <a:lnTo>
                    <a:pt x="21" y="305"/>
                  </a:lnTo>
                  <a:lnTo>
                    <a:pt x="36" y="335"/>
                  </a:lnTo>
                  <a:lnTo>
                    <a:pt x="53" y="367"/>
                  </a:lnTo>
                  <a:lnTo>
                    <a:pt x="72" y="399"/>
                  </a:lnTo>
                  <a:lnTo>
                    <a:pt x="91" y="431"/>
                  </a:lnTo>
                  <a:lnTo>
                    <a:pt x="113" y="462"/>
                  </a:lnTo>
                  <a:lnTo>
                    <a:pt x="134" y="492"/>
                  </a:lnTo>
                  <a:lnTo>
                    <a:pt x="154" y="518"/>
                  </a:lnTo>
                  <a:lnTo>
                    <a:pt x="189" y="564"/>
                  </a:lnTo>
                  <a:lnTo>
                    <a:pt x="215" y="596"/>
                  </a:lnTo>
                  <a:lnTo>
                    <a:pt x="225" y="607"/>
                  </a:lnTo>
                  <a:lnTo>
                    <a:pt x="225" y="607"/>
                  </a:lnTo>
                  <a:lnTo>
                    <a:pt x="234" y="596"/>
                  </a:lnTo>
                  <a:lnTo>
                    <a:pt x="260" y="564"/>
                  </a:lnTo>
                  <a:lnTo>
                    <a:pt x="295" y="518"/>
                  </a:lnTo>
                  <a:lnTo>
                    <a:pt x="316" y="492"/>
                  </a:lnTo>
                  <a:lnTo>
                    <a:pt x="337" y="462"/>
                  </a:lnTo>
                  <a:lnTo>
                    <a:pt x="357" y="431"/>
                  </a:lnTo>
                  <a:lnTo>
                    <a:pt x="377" y="399"/>
                  </a:lnTo>
                  <a:lnTo>
                    <a:pt x="397" y="367"/>
                  </a:lnTo>
                  <a:lnTo>
                    <a:pt x="413" y="335"/>
                  </a:lnTo>
                  <a:lnTo>
                    <a:pt x="428" y="305"/>
                  </a:lnTo>
                  <a:lnTo>
                    <a:pt x="434" y="290"/>
                  </a:lnTo>
                  <a:lnTo>
                    <a:pt x="438" y="275"/>
                  </a:lnTo>
                  <a:lnTo>
                    <a:pt x="443" y="261"/>
                  </a:lnTo>
                  <a:lnTo>
                    <a:pt x="446" y="248"/>
                  </a:lnTo>
                  <a:lnTo>
                    <a:pt x="447" y="236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7" y="200"/>
                  </a:lnTo>
                  <a:lnTo>
                    <a:pt x="444" y="178"/>
                  </a:lnTo>
                  <a:lnTo>
                    <a:pt x="438" y="156"/>
                  </a:lnTo>
                  <a:lnTo>
                    <a:pt x="430" y="137"/>
                  </a:lnTo>
                  <a:lnTo>
                    <a:pt x="421" y="117"/>
                  </a:lnTo>
                  <a:lnTo>
                    <a:pt x="410" y="99"/>
                  </a:lnTo>
                  <a:lnTo>
                    <a:pt x="397" y="81"/>
                  </a:lnTo>
                  <a:lnTo>
                    <a:pt x="383" y="65"/>
                  </a:lnTo>
                  <a:lnTo>
                    <a:pt x="367" y="50"/>
                  </a:lnTo>
                  <a:lnTo>
                    <a:pt x="349" y="38"/>
                  </a:lnTo>
                  <a:lnTo>
                    <a:pt x="331" y="26"/>
                  </a:lnTo>
                  <a:lnTo>
                    <a:pt x="311" y="17"/>
                  </a:lnTo>
                  <a:lnTo>
                    <a:pt x="291" y="10"/>
                  </a:lnTo>
                  <a:lnTo>
                    <a:pt x="270" y="4"/>
                  </a:lnTo>
                  <a:lnTo>
                    <a:pt x="247" y="1"/>
                  </a:lnTo>
                  <a:lnTo>
                    <a:pt x="225" y="0"/>
                  </a:lnTo>
                  <a:lnTo>
                    <a:pt x="225" y="0"/>
                  </a:lnTo>
                  <a:close/>
                  <a:moveTo>
                    <a:pt x="225" y="288"/>
                  </a:moveTo>
                  <a:lnTo>
                    <a:pt x="225" y="288"/>
                  </a:lnTo>
                  <a:lnTo>
                    <a:pt x="217" y="288"/>
                  </a:lnTo>
                  <a:lnTo>
                    <a:pt x="210" y="286"/>
                  </a:lnTo>
                  <a:lnTo>
                    <a:pt x="203" y="284"/>
                  </a:lnTo>
                  <a:lnTo>
                    <a:pt x="197" y="282"/>
                  </a:lnTo>
                  <a:lnTo>
                    <a:pt x="185" y="275"/>
                  </a:lnTo>
                  <a:lnTo>
                    <a:pt x="174" y="267"/>
                  </a:lnTo>
                  <a:lnTo>
                    <a:pt x="165" y="255"/>
                  </a:lnTo>
                  <a:lnTo>
                    <a:pt x="158" y="244"/>
                  </a:lnTo>
                  <a:lnTo>
                    <a:pt x="156" y="237"/>
                  </a:lnTo>
                  <a:lnTo>
                    <a:pt x="155" y="230"/>
                  </a:lnTo>
                  <a:lnTo>
                    <a:pt x="154" y="223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54" y="208"/>
                  </a:lnTo>
                  <a:lnTo>
                    <a:pt x="155" y="201"/>
                  </a:lnTo>
                  <a:lnTo>
                    <a:pt x="156" y="194"/>
                  </a:lnTo>
                  <a:lnTo>
                    <a:pt x="158" y="187"/>
                  </a:lnTo>
                  <a:lnTo>
                    <a:pt x="165" y="176"/>
                  </a:lnTo>
                  <a:lnTo>
                    <a:pt x="174" y="164"/>
                  </a:lnTo>
                  <a:lnTo>
                    <a:pt x="185" y="156"/>
                  </a:lnTo>
                  <a:lnTo>
                    <a:pt x="197" y="149"/>
                  </a:lnTo>
                  <a:lnTo>
                    <a:pt x="203" y="147"/>
                  </a:lnTo>
                  <a:lnTo>
                    <a:pt x="210" y="146"/>
                  </a:lnTo>
                  <a:lnTo>
                    <a:pt x="217" y="145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32" y="145"/>
                  </a:lnTo>
                  <a:lnTo>
                    <a:pt x="239" y="146"/>
                  </a:lnTo>
                  <a:lnTo>
                    <a:pt x="246" y="147"/>
                  </a:lnTo>
                  <a:lnTo>
                    <a:pt x="253" y="149"/>
                  </a:lnTo>
                  <a:lnTo>
                    <a:pt x="265" y="156"/>
                  </a:lnTo>
                  <a:lnTo>
                    <a:pt x="276" y="164"/>
                  </a:lnTo>
                  <a:lnTo>
                    <a:pt x="284" y="176"/>
                  </a:lnTo>
                  <a:lnTo>
                    <a:pt x="291" y="187"/>
                  </a:lnTo>
                  <a:lnTo>
                    <a:pt x="293" y="194"/>
                  </a:lnTo>
                  <a:lnTo>
                    <a:pt x="295" y="201"/>
                  </a:lnTo>
                  <a:lnTo>
                    <a:pt x="296" y="208"/>
                  </a:lnTo>
                  <a:lnTo>
                    <a:pt x="296" y="216"/>
                  </a:lnTo>
                  <a:lnTo>
                    <a:pt x="296" y="216"/>
                  </a:lnTo>
                  <a:lnTo>
                    <a:pt x="296" y="223"/>
                  </a:lnTo>
                  <a:lnTo>
                    <a:pt x="295" y="230"/>
                  </a:lnTo>
                  <a:lnTo>
                    <a:pt x="293" y="237"/>
                  </a:lnTo>
                  <a:lnTo>
                    <a:pt x="291" y="244"/>
                  </a:lnTo>
                  <a:lnTo>
                    <a:pt x="284" y="255"/>
                  </a:lnTo>
                  <a:lnTo>
                    <a:pt x="276" y="267"/>
                  </a:lnTo>
                  <a:lnTo>
                    <a:pt x="265" y="275"/>
                  </a:lnTo>
                  <a:lnTo>
                    <a:pt x="253" y="282"/>
                  </a:lnTo>
                  <a:lnTo>
                    <a:pt x="246" y="284"/>
                  </a:lnTo>
                  <a:lnTo>
                    <a:pt x="239" y="286"/>
                  </a:lnTo>
                  <a:lnTo>
                    <a:pt x="232" y="288"/>
                  </a:lnTo>
                  <a:lnTo>
                    <a:pt x="225" y="288"/>
                  </a:lnTo>
                  <a:lnTo>
                    <a:pt x="225" y="288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179" y="2138"/>
              <a:ext cx="294" cy="123"/>
            </a:xfrm>
            <a:custGeom>
              <a:avLst/>
              <a:gdLst>
                <a:gd name="T0" fmla="*/ 587 w 587"/>
                <a:gd name="T1" fmla="*/ 242 h 244"/>
                <a:gd name="T2" fmla="*/ 577 w 587"/>
                <a:gd name="T3" fmla="*/ 226 h 244"/>
                <a:gd name="T4" fmla="*/ 570 w 587"/>
                <a:gd name="T5" fmla="*/ 207 h 244"/>
                <a:gd name="T6" fmla="*/ 562 w 587"/>
                <a:gd name="T7" fmla="*/ 169 h 244"/>
                <a:gd name="T8" fmla="*/ 561 w 587"/>
                <a:gd name="T9" fmla="*/ 138 h 244"/>
                <a:gd name="T10" fmla="*/ 561 w 587"/>
                <a:gd name="T11" fmla="*/ 82 h 244"/>
                <a:gd name="T12" fmla="*/ 560 w 587"/>
                <a:gd name="T13" fmla="*/ 74 h 244"/>
                <a:gd name="T14" fmla="*/ 557 w 587"/>
                <a:gd name="T15" fmla="*/ 58 h 244"/>
                <a:gd name="T16" fmla="*/ 551 w 587"/>
                <a:gd name="T17" fmla="*/ 43 h 244"/>
                <a:gd name="T18" fmla="*/ 541 w 587"/>
                <a:gd name="T19" fmla="*/ 30 h 244"/>
                <a:gd name="T20" fmla="*/ 531 w 587"/>
                <a:gd name="T21" fmla="*/ 18 h 244"/>
                <a:gd name="T22" fmla="*/ 517 w 587"/>
                <a:gd name="T23" fmla="*/ 9 h 244"/>
                <a:gd name="T24" fmla="*/ 502 w 587"/>
                <a:gd name="T25" fmla="*/ 3 h 244"/>
                <a:gd name="T26" fmla="*/ 486 w 587"/>
                <a:gd name="T27" fmla="*/ 0 h 244"/>
                <a:gd name="T28" fmla="*/ 82 w 587"/>
                <a:gd name="T29" fmla="*/ 0 h 244"/>
                <a:gd name="T30" fmla="*/ 74 w 587"/>
                <a:gd name="T31" fmla="*/ 0 h 244"/>
                <a:gd name="T32" fmla="*/ 57 w 587"/>
                <a:gd name="T33" fmla="*/ 3 h 244"/>
                <a:gd name="T34" fmla="*/ 43 w 587"/>
                <a:gd name="T35" fmla="*/ 9 h 244"/>
                <a:gd name="T36" fmla="*/ 30 w 587"/>
                <a:gd name="T37" fmla="*/ 18 h 244"/>
                <a:gd name="T38" fmla="*/ 18 w 587"/>
                <a:gd name="T39" fmla="*/ 30 h 244"/>
                <a:gd name="T40" fmla="*/ 9 w 587"/>
                <a:gd name="T41" fmla="*/ 43 h 244"/>
                <a:gd name="T42" fmla="*/ 3 w 587"/>
                <a:gd name="T43" fmla="*/ 58 h 244"/>
                <a:gd name="T44" fmla="*/ 0 w 587"/>
                <a:gd name="T45" fmla="*/ 74 h 244"/>
                <a:gd name="T46" fmla="*/ 0 w 587"/>
                <a:gd name="T47" fmla="*/ 124 h 244"/>
                <a:gd name="T48" fmla="*/ 0 w 587"/>
                <a:gd name="T49" fmla="*/ 134 h 244"/>
                <a:gd name="T50" fmla="*/ 3 w 587"/>
                <a:gd name="T51" fmla="*/ 150 h 244"/>
                <a:gd name="T52" fmla="*/ 9 w 587"/>
                <a:gd name="T53" fmla="*/ 165 h 244"/>
                <a:gd name="T54" fmla="*/ 18 w 587"/>
                <a:gd name="T55" fmla="*/ 177 h 244"/>
                <a:gd name="T56" fmla="*/ 30 w 587"/>
                <a:gd name="T57" fmla="*/ 189 h 244"/>
                <a:gd name="T58" fmla="*/ 43 w 587"/>
                <a:gd name="T59" fmla="*/ 197 h 244"/>
                <a:gd name="T60" fmla="*/ 57 w 587"/>
                <a:gd name="T61" fmla="*/ 204 h 244"/>
                <a:gd name="T62" fmla="*/ 74 w 587"/>
                <a:gd name="T63" fmla="*/ 207 h 244"/>
                <a:gd name="T64" fmla="*/ 478 w 587"/>
                <a:gd name="T65" fmla="*/ 207 h 244"/>
                <a:gd name="T66" fmla="*/ 486 w 587"/>
                <a:gd name="T67" fmla="*/ 207 h 244"/>
                <a:gd name="T68" fmla="*/ 502 w 587"/>
                <a:gd name="T69" fmla="*/ 204 h 244"/>
                <a:gd name="T70" fmla="*/ 509 w 587"/>
                <a:gd name="T71" fmla="*/ 202 h 244"/>
                <a:gd name="T72" fmla="*/ 531 w 587"/>
                <a:gd name="T73" fmla="*/ 210 h 244"/>
                <a:gd name="T74" fmla="*/ 568 w 587"/>
                <a:gd name="T75" fmla="*/ 230 h 244"/>
                <a:gd name="T76" fmla="*/ 586 w 587"/>
                <a:gd name="T77" fmla="*/ 244 h 244"/>
                <a:gd name="T78" fmla="*/ 587 w 587"/>
                <a:gd name="T79" fmla="*/ 244 h 244"/>
                <a:gd name="T80" fmla="*/ 587 w 587"/>
                <a:gd name="T81" fmla="*/ 24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244">
                  <a:moveTo>
                    <a:pt x="587" y="242"/>
                  </a:moveTo>
                  <a:lnTo>
                    <a:pt x="587" y="242"/>
                  </a:lnTo>
                  <a:lnTo>
                    <a:pt x="582" y="235"/>
                  </a:lnTo>
                  <a:lnTo>
                    <a:pt x="577" y="226"/>
                  </a:lnTo>
                  <a:lnTo>
                    <a:pt x="574" y="217"/>
                  </a:lnTo>
                  <a:lnTo>
                    <a:pt x="570" y="207"/>
                  </a:lnTo>
                  <a:lnTo>
                    <a:pt x="566" y="188"/>
                  </a:lnTo>
                  <a:lnTo>
                    <a:pt x="562" y="169"/>
                  </a:lnTo>
                  <a:lnTo>
                    <a:pt x="561" y="152"/>
                  </a:lnTo>
                  <a:lnTo>
                    <a:pt x="561" y="138"/>
                  </a:lnTo>
                  <a:lnTo>
                    <a:pt x="561" y="124"/>
                  </a:lnTo>
                  <a:lnTo>
                    <a:pt x="561" y="82"/>
                  </a:lnTo>
                  <a:lnTo>
                    <a:pt x="561" y="82"/>
                  </a:lnTo>
                  <a:lnTo>
                    <a:pt x="560" y="74"/>
                  </a:lnTo>
                  <a:lnTo>
                    <a:pt x="559" y="66"/>
                  </a:lnTo>
                  <a:lnTo>
                    <a:pt x="557" y="58"/>
                  </a:lnTo>
                  <a:lnTo>
                    <a:pt x="554" y="50"/>
                  </a:lnTo>
                  <a:lnTo>
                    <a:pt x="551" y="43"/>
                  </a:lnTo>
                  <a:lnTo>
                    <a:pt x="547" y="36"/>
                  </a:lnTo>
                  <a:lnTo>
                    <a:pt x="541" y="30"/>
                  </a:lnTo>
                  <a:lnTo>
                    <a:pt x="537" y="24"/>
                  </a:lnTo>
                  <a:lnTo>
                    <a:pt x="531" y="18"/>
                  </a:lnTo>
                  <a:lnTo>
                    <a:pt x="524" y="14"/>
                  </a:lnTo>
                  <a:lnTo>
                    <a:pt x="517" y="9"/>
                  </a:lnTo>
                  <a:lnTo>
                    <a:pt x="510" y="6"/>
                  </a:lnTo>
                  <a:lnTo>
                    <a:pt x="502" y="3"/>
                  </a:lnTo>
                  <a:lnTo>
                    <a:pt x="495" y="1"/>
                  </a:lnTo>
                  <a:lnTo>
                    <a:pt x="486" y="0"/>
                  </a:lnTo>
                  <a:lnTo>
                    <a:pt x="4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9"/>
                  </a:lnTo>
                  <a:lnTo>
                    <a:pt x="36" y="14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4" y="36"/>
                  </a:lnTo>
                  <a:lnTo>
                    <a:pt x="9" y="43"/>
                  </a:lnTo>
                  <a:lnTo>
                    <a:pt x="6" y="50"/>
                  </a:lnTo>
                  <a:lnTo>
                    <a:pt x="3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34"/>
                  </a:lnTo>
                  <a:lnTo>
                    <a:pt x="1" y="142"/>
                  </a:lnTo>
                  <a:lnTo>
                    <a:pt x="3" y="150"/>
                  </a:lnTo>
                  <a:lnTo>
                    <a:pt x="6" y="157"/>
                  </a:lnTo>
                  <a:lnTo>
                    <a:pt x="9" y="165"/>
                  </a:lnTo>
                  <a:lnTo>
                    <a:pt x="14" y="171"/>
                  </a:lnTo>
                  <a:lnTo>
                    <a:pt x="18" y="177"/>
                  </a:lnTo>
                  <a:lnTo>
                    <a:pt x="24" y="183"/>
                  </a:lnTo>
                  <a:lnTo>
                    <a:pt x="30" y="189"/>
                  </a:lnTo>
                  <a:lnTo>
                    <a:pt x="36" y="194"/>
                  </a:lnTo>
                  <a:lnTo>
                    <a:pt x="43" y="197"/>
                  </a:lnTo>
                  <a:lnTo>
                    <a:pt x="49" y="200"/>
                  </a:lnTo>
                  <a:lnTo>
                    <a:pt x="57" y="204"/>
                  </a:lnTo>
                  <a:lnTo>
                    <a:pt x="66" y="206"/>
                  </a:lnTo>
                  <a:lnTo>
                    <a:pt x="74" y="207"/>
                  </a:lnTo>
                  <a:lnTo>
                    <a:pt x="82" y="207"/>
                  </a:lnTo>
                  <a:lnTo>
                    <a:pt x="478" y="207"/>
                  </a:lnTo>
                  <a:lnTo>
                    <a:pt x="478" y="207"/>
                  </a:lnTo>
                  <a:lnTo>
                    <a:pt x="486" y="207"/>
                  </a:lnTo>
                  <a:lnTo>
                    <a:pt x="494" y="206"/>
                  </a:lnTo>
                  <a:lnTo>
                    <a:pt x="502" y="204"/>
                  </a:lnTo>
                  <a:lnTo>
                    <a:pt x="509" y="202"/>
                  </a:lnTo>
                  <a:lnTo>
                    <a:pt x="509" y="202"/>
                  </a:lnTo>
                  <a:lnTo>
                    <a:pt x="521" y="205"/>
                  </a:lnTo>
                  <a:lnTo>
                    <a:pt x="531" y="210"/>
                  </a:lnTo>
                  <a:lnTo>
                    <a:pt x="549" y="219"/>
                  </a:lnTo>
                  <a:lnTo>
                    <a:pt x="568" y="230"/>
                  </a:lnTo>
                  <a:lnTo>
                    <a:pt x="586" y="244"/>
                  </a:lnTo>
                  <a:lnTo>
                    <a:pt x="586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2"/>
                  </a:lnTo>
                  <a:lnTo>
                    <a:pt x="587" y="242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3159" y="2004"/>
              <a:ext cx="294" cy="122"/>
            </a:xfrm>
            <a:custGeom>
              <a:avLst/>
              <a:gdLst>
                <a:gd name="T0" fmla="*/ 0 w 587"/>
                <a:gd name="T1" fmla="*/ 243 h 244"/>
                <a:gd name="T2" fmla="*/ 10 w 587"/>
                <a:gd name="T3" fmla="*/ 227 h 244"/>
                <a:gd name="T4" fmla="*/ 17 w 587"/>
                <a:gd name="T5" fmla="*/ 208 h 244"/>
                <a:gd name="T6" fmla="*/ 25 w 587"/>
                <a:gd name="T7" fmla="*/ 170 h 244"/>
                <a:gd name="T8" fmla="*/ 26 w 587"/>
                <a:gd name="T9" fmla="*/ 139 h 244"/>
                <a:gd name="T10" fmla="*/ 26 w 587"/>
                <a:gd name="T11" fmla="*/ 82 h 244"/>
                <a:gd name="T12" fmla="*/ 27 w 587"/>
                <a:gd name="T13" fmla="*/ 74 h 244"/>
                <a:gd name="T14" fmla="*/ 30 w 587"/>
                <a:gd name="T15" fmla="*/ 58 h 244"/>
                <a:gd name="T16" fmla="*/ 36 w 587"/>
                <a:gd name="T17" fmla="*/ 43 h 244"/>
                <a:gd name="T18" fmla="*/ 46 w 587"/>
                <a:gd name="T19" fmla="*/ 29 h 244"/>
                <a:gd name="T20" fmla="*/ 56 w 587"/>
                <a:gd name="T21" fmla="*/ 19 h 244"/>
                <a:gd name="T22" fmla="*/ 70 w 587"/>
                <a:gd name="T23" fmla="*/ 10 h 244"/>
                <a:gd name="T24" fmla="*/ 85 w 587"/>
                <a:gd name="T25" fmla="*/ 4 h 244"/>
                <a:gd name="T26" fmla="*/ 101 w 587"/>
                <a:gd name="T27" fmla="*/ 1 h 244"/>
                <a:gd name="T28" fmla="*/ 505 w 587"/>
                <a:gd name="T29" fmla="*/ 0 h 244"/>
                <a:gd name="T30" fmla="*/ 513 w 587"/>
                <a:gd name="T31" fmla="*/ 1 h 244"/>
                <a:gd name="T32" fmla="*/ 529 w 587"/>
                <a:gd name="T33" fmla="*/ 4 h 244"/>
                <a:gd name="T34" fmla="*/ 544 w 587"/>
                <a:gd name="T35" fmla="*/ 10 h 244"/>
                <a:gd name="T36" fmla="*/ 557 w 587"/>
                <a:gd name="T37" fmla="*/ 19 h 244"/>
                <a:gd name="T38" fmla="*/ 569 w 587"/>
                <a:gd name="T39" fmla="*/ 29 h 244"/>
                <a:gd name="T40" fmla="*/ 578 w 587"/>
                <a:gd name="T41" fmla="*/ 43 h 244"/>
                <a:gd name="T42" fmla="*/ 584 w 587"/>
                <a:gd name="T43" fmla="*/ 58 h 244"/>
                <a:gd name="T44" fmla="*/ 587 w 587"/>
                <a:gd name="T45" fmla="*/ 74 h 244"/>
                <a:gd name="T46" fmla="*/ 587 w 587"/>
                <a:gd name="T47" fmla="*/ 125 h 244"/>
                <a:gd name="T48" fmla="*/ 587 w 587"/>
                <a:gd name="T49" fmla="*/ 133 h 244"/>
                <a:gd name="T50" fmla="*/ 584 w 587"/>
                <a:gd name="T51" fmla="*/ 149 h 244"/>
                <a:gd name="T52" fmla="*/ 578 w 587"/>
                <a:gd name="T53" fmla="*/ 164 h 244"/>
                <a:gd name="T54" fmla="*/ 569 w 587"/>
                <a:gd name="T55" fmla="*/ 178 h 244"/>
                <a:gd name="T56" fmla="*/ 557 w 587"/>
                <a:gd name="T57" fmla="*/ 188 h 244"/>
                <a:gd name="T58" fmla="*/ 544 w 587"/>
                <a:gd name="T59" fmla="*/ 198 h 244"/>
                <a:gd name="T60" fmla="*/ 529 w 587"/>
                <a:gd name="T61" fmla="*/ 205 h 244"/>
                <a:gd name="T62" fmla="*/ 513 w 587"/>
                <a:gd name="T63" fmla="*/ 207 h 244"/>
                <a:gd name="T64" fmla="*/ 109 w 587"/>
                <a:gd name="T65" fmla="*/ 208 h 244"/>
                <a:gd name="T66" fmla="*/ 101 w 587"/>
                <a:gd name="T67" fmla="*/ 207 h 244"/>
                <a:gd name="T68" fmla="*/ 85 w 587"/>
                <a:gd name="T69" fmla="*/ 205 h 244"/>
                <a:gd name="T70" fmla="*/ 78 w 587"/>
                <a:gd name="T71" fmla="*/ 202 h 244"/>
                <a:gd name="T72" fmla="*/ 56 w 587"/>
                <a:gd name="T73" fmla="*/ 209 h 244"/>
                <a:gd name="T74" fmla="*/ 19 w 587"/>
                <a:gd name="T75" fmla="*/ 231 h 244"/>
                <a:gd name="T76" fmla="*/ 1 w 587"/>
                <a:gd name="T77" fmla="*/ 244 h 244"/>
                <a:gd name="T78" fmla="*/ 0 w 587"/>
                <a:gd name="T79" fmla="*/ 244 h 244"/>
                <a:gd name="T80" fmla="*/ 0 w 587"/>
                <a:gd name="T81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244">
                  <a:moveTo>
                    <a:pt x="0" y="243"/>
                  </a:moveTo>
                  <a:lnTo>
                    <a:pt x="0" y="243"/>
                  </a:lnTo>
                  <a:lnTo>
                    <a:pt x="5" y="235"/>
                  </a:lnTo>
                  <a:lnTo>
                    <a:pt x="10" y="227"/>
                  </a:lnTo>
                  <a:lnTo>
                    <a:pt x="13" y="217"/>
                  </a:lnTo>
                  <a:lnTo>
                    <a:pt x="17" y="208"/>
                  </a:lnTo>
                  <a:lnTo>
                    <a:pt x="21" y="188"/>
                  </a:lnTo>
                  <a:lnTo>
                    <a:pt x="25" y="170"/>
                  </a:lnTo>
                  <a:lnTo>
                    <a:pt x="26" y="153"/>
                  </a:lnTo>
                  <a:lnTo>
                    <a:pt x="26" y="139"/>
                  </a:lnTo>
                  <a:lnTo>
                    <a:pt x="26" y="125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7" y="74"/>
                  </a:lnTo>
                  <a:lnTo>
                    <a:pt x="28" y="66"/>
                  </a:lnTo>
                  <a:lnTo>
                    <a:pt x="30" y="58"/>
                  </a:lnTo>
                  <a:lnTo>
                    <a:pt x="33" y="50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6" y="29"/>
                  </a:lnTo>
                  <a:lnTo>
                    <a:pt x="50" y="24"/>
                  </a:lnTo>
                  <a:lnTo>
                    <a:pt x="56" y="19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7" y="6"/>
                  </a:lnTo>
                  <a:lnTo>
                    <a:pt x="85" y="4"/>
                  </a:lnTo>
                  <a:lnTo>
                    <a:pt x="92" y="2"/>
                  </a:lnTo>
                  <a:lnTo>
                    <a:pt x="101" y="1"/>
                  </a:lnTo>
                  <a:lnTo>
                    <a:pt x="109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13" y="1"/>
                  </a:lnTo>
                  <a:lnTo>
                    <a:pt x="521" y="2"/>
                  </a:lnTo>
                  <a:lnTo>
                    <a:pt x="529" y="4"/>
                  </a:lnTo>
                  <a:lnTo>
                    <a:pt x="538" y="6"/>
                  </a:lnTo>
                  <a:lnTo>
                    <a:pt x="544" y="10"/>
                  </a:lnTo>
                  <a:lnTo>
                    <a:pt x="551" y="14"/>
                  </a:lnTo>
                  <a:lnTo>
                    <a:pt x="557" y="19"/>
                  </a:lnTo>
                  <a:lnTo>
                    <a:pt x="563" y="24"/>
                  </a:lnTo>
                  <a:lnTo>
                    <a:pt x="569" y="29"/>
                  </a:lnTo>
                  <a:lnTo>
                    <a:pt x="573" y="36"/>
                  </a:lnTo>
                  <a:lnTo>
                    <a:pt x="578" y="43"/>
                  </a:lnTo>
                  <a:lnTo>
                    <a:pt x="581" y="50"/>
                  </a:lnTo>
                  <a:lnTo>
                    <a:pt x="584" y="58"/>
                  </a:lnTo>
                  <a:lnTo>
                    <a:pt x="586" y="66"/>
                  </a:lnTo>
                  <a:lnTo>
                    <a:pt x="587" y="74"/>
                  </a:lnTo>
                  <a:lnTo>
                    <a:pt x="587" y="82"/>
                  </a:lnTo>
                  <a:lnTo>
                    <a:pt x="587" y="125"/>
                  </a:lnTo>
                  <a:lnTo>
                    <a:pt x="587" y="125"/>
                  </a:lnTo>
                  <a:lnTo>
                    <a:pt x="587" y="133"/>
                  </a:lnTo>
                  <a:lnTo>
                    <a:pt x="586" y="142"/>
                  </a:lnTo>
                  <a:lnTo>
                    <a:pt x="584" y="149"/>
                  </a:lnTo>
                  <a:lnTo>
                    <a:pt x="581" y="157"/>
                  </a:lnTo>
                  <a:lnTo>
                    <a:pt x="578" y="164"/>
                  </a:lnTo>
                  <a:lnTo>
                    <a:pt x="573" y="171"/>
                  </a:lnTo>
                  <a:lnTo>
                    <a:pt x="569" y="178"/>
                  </a:lnTo>
                  <a:lnTo>
                    <a:pt x="563" y="184"/>
                  </a:lnTo>
                  <a:lnTo>
                    <a:pt x="557" y="188"/>
                  </a:lnTo>
                  <a:lnTo>
                    <a:pt x="551" y="194"/>
                  </a:lnTo>
                  <a:lnTo>
                    <a:pt x="544" y="198"/>
                  </a:lnTo>
                  <a:lnTo>
                    <a:pt x="538" y="201"/>
                  </a:lnTo>
                  <a:lnTo>
                    <a:pt x="529" y="205"/>
                  </a:lnTo>
                  <a:lnTo>
                    <a:pt x="521" y="206"/>
                  </a:lnTo>
                  <a:lnTo>
                    <a:pt x="513" y="207"/>
                  </a:lnTo>
                  <a:lnTo>
                    <a:pt x="505" y="208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1" y="207"/>
                  </a:lnTo>
                  <a:lnTo>
                    <a:pt x="93" y="206"/>
                  </a:lnTo>
                  <a:lnTo>
                    <a:pt x="85" y="205"/>
                  </a:lnTo>
                  <a:lnTo>
                    <a:pt x="78" y="202"/>
                  </a:lnTo>
                  <a:lnTo>
                    <a:pt x="78" y="202"/>
                  </a:lnTo>
                  <a:lnTo>
                    <a:pt x="66" y="206"/>
                  </a:lnTo>
                  <a:lnTo>
                    <a:pt x="56" y="209"/>
                  </a:lnTo>
                  <a:lnTo>
                    <a:pt x="38" y="220"/>
                  </a:lnTo>
                  <a:lnTo>
                    <a:pt x="19" y="231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3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3276" y="2180"/>
              <a:ext cx="26" cy="26"/>
            </a:xfrm>
            <a:custGeom>
              <a:avLst/>
              <a:gdLst>
                <a:gd name="T0" fmla="*/ 51 w 51"/>
                <a:gd name="T1" fmla="*/ 26 h 52"/>
                <a:gd name="T2" fmla="*/ 51 w 51"/>
                <a:gd name="T3" fmla="*/ 26 h 52"/>
                <a:gd name="T4" fmla="*/ 51 w 51"/>
                <a:gd name="T5" fmla="*/ 31 h 52"/>
                <a:gd name="T6" fmla="*/ 49 w 51"/>
                <a:gd name="T7" fmla="*/ 36 h 52"/>
                <a:gd name="T8" fmla="*/ 47 w 51"/>
                <a:gd name="T9" fmla="*/ 40 h 52"/>
                <a:gd name="T10" fmla="*/ 45 w 51"/>
                <a:gd name="T11" fmla="*/ 44 h 52"/>
                <a:gd name="T12" fmla="*/ 40 w 51"/>
                <a:gd name="T13" fmla="*/ 47 h 52"/>
                <a:gd name="T14" fmla="*/ 36 w 51"/>
                <a:gd name="T15" fmla="*/ 49 h 52"/>
                <a:gd name="T16" fmla="*/ 31 w 51"/>
                <a:gd name="T17" fmla="*/ 52 h 52"/>
                <a:gd name="T18" fmla="*/ 26 w 51"/>
                <a:gd name="T19" fmla="*/ 52 h 52"/>
                <a:gd name="T20" fmla="*/ 26 w 51"/>
                <a:gd name="T21" fmla="*/ 52 h 52"/>
                <a:gd name="T22" fmla="*/ 20 w 51"/>
                <a:gd name="T23" fmla="*/ 52 h 52"/>
                <a:gd name="T24" fmla="*/ 16 w 51"/>
                <a:gd name="T25" fmla="*/ 49 h 52"/>
                <a:gd name="T26" fmla="*/ 11 w 51"/>
                <a:gd name="T27" fmla="*/ 47 h 52"/>
                <a:gd name="T28" fmla="*/ 8 w 51"/>
                <a:gd name="T29" fmla="*/ 44 h 52"/>
                <a:gd name="T30" fmla="*/ 4 w 51"/>
                <a:gd name="T31" fmla="*/ 40 h 52"/>
                <a:gd name="T32" fmla="*/ 2 w 51"/>
                <a:gd name="T33" fmla="*/ 36 h 52"/>
                <a:gd name="T34" fmla="*/ 1 w 51"/>
                <a:gd name="T35" fmla="*/ 31 h 52"/>
                <a:gd name="T36" fmla="*/ 0 w 51"/>
                <a:gd name="T37" fmla="*/ 26 h 52"/>
                <a:gd name="T38" fmla="*/ 0 w 51"/>
                <a:gd name="T39" fmla="*/ 26 h 52"/>
                <a:gd name="T40" fmla="*/ 1 w 51"/>
                <a:gd name="T41" fmla="*/ 21 h 52"/>
                <a:gd name="T42" fmla="*/ 2 w 51"/>
                <a:gd name="T43" fmla="*/ 16 h 52"/>
                <a:gd name="T44" fmla="*/ 4 w 51"/>
                <a:gd name="T45" fmla="*/ 11 h 52"/>
                <a:gd name="T46" fmla="*/ 8 w 51"/>
                <a:gd name="T47" fmla="*/ 8 h 52"/>
                <a:gd name="T48" fmla="*/ 11 w 51"/>
                <a:gd name="T49" fmla="*/ 5 h 52"/>
                <a:gd name="T50" fmla="*/ 16 w 51"/>
                <a:gd name="T51" fmla="*/ 2 h 52"/>
                <a:gd name="T52" fmla="*/ 20 w 51"/>
                <a:gd name="T53" fmla="*/ 1 h 52"/>
                <a:gd name="T54" fmla="*/ 26 w 51"/>
                <a:gd name="T55" fmla="*/ 0 h 52"/>
                <a:gd name="T56" fmla="*/ 26 w 51"/>
                <a:gd name="T57" fmla="*/ 0 h 52"/>
                <a:gd name="T58" fmla="*/ 31 w 51"/>
                <a:gd name="T59" fmla="*/ 1 h 52"/>
                <a:gd name="T60" fmla="*/ 36 w 51"/>
                <a:gd name="T61" fmla="*/ 2 h 52"/>
                <a:gd name="T62" fmla="*/ 40 w 51"/>
                <a:gd name="T63" fmla="*/ 5 h 52"/>
                <a:gd name="T64" fmla="*/ 45 w 51"/>
                <a:gd name="T65" fmla="*/ 8 h 52"/>
                <a:gd name="T66" fmla="*/ 47 w 51"/>
                <a:gd name="T67" fmla="*/ 11 h 52"/>
                <a:gd name="T68" fmla="*/ 49 w 51"/>
                <a:gd name="T69" fmla="*/ 16 h 52"/>
                <a:gd name="T70" fmla="*/ 51 w 51"/>
                <a:gd name="T71" fmla="*/ 21 h 52"/>
                <a:gd name="T72" fmla="*/ 51 w 51"/>
                <a:gd name="T73" fmla="*/ 26 h 52"/>
                <a:gd name="T74" fmla="*/ 51 w 51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52">
                  <a:moveTo>
                    <a:pt x="51" y="26"/>
                  </a:moveTo>
                  <a:lnTo>
                    <a:pt x="51" y="26"/>
                  </a:lnTo>
                  <a:lnTo>
                    <a:pt x="51" y="31"/>
                  </a:lnTo>
                  <a:lnTo>
                    <a:pt x="49" y="36"/>
                  </a:lnTo>
                  <a:lnTo>
                    <a:pt x="47" y="40"/>
                  </a:lnTo>
                  <a:lnTo>
                    <a:pt x="45" y="44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0" y="52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5" y="8"/>
                  </a:lnTo>
                  <a:lnTo>
                    <a:pt x="47" y="11"/>
                  </a:lnTo>
                  <a:lnTo>
                    <a:pt x="49" y="16"/>
                  </a:lnTo>
                  <a:lnTo>
                    <a:pt x="51" y="21"/>
                  </a:lnTo>
                  <a:lnTo>
                    <a:pt x="51" y="2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3313" y="2180"/>
              <a:ext cx="25" cy="26"/>
            </a:xfrm>
            <a:custGeom>
              <a:avLst/>
              <a:gdLst>
                <a:gd name="T0" fmla="*/ 51 w 51"/>
                <a:gd name="T1" fmla="*/ 26 h 52"/>
                <a:gd name="T2" fmla="*/ 51 w 51"/>
                <a:gd name="T3" fmla="*/ 26 h 52"/>
                <a:gd name="T4" fmla="*/ 51 w 51"/>
                <a:gd name="T5" fmla="*/ 31 h 52"/>
                <a:gd name="T6" fmla="*/ 50 w 51"/>
                <a:gd name="T7" fmla="*/ 36 h 52"/>
                <a:gd name="T8" fmla="*/ 48 w 51"/>
                <a:gd name="T9" fmla="*/ 40 h 52"/>
                <a:gd name="T10" fmla="*/ 44 w 51"/>
                <a:gd name="T11" fmla="*/ 44 h 52"/>
                <a:gd name="T12" fmla="*/ 41 w 51"/>
                <a:gd name="T13" fmla="*/ 47 h 52"/>
                <a:gd name="T14" fmla="*/ 36 w 51"/>
                <a:gd name="T15" fmla="*/ 49 h 52"/>
                <a:gd name="T16" fmla="*/ 31 w 51"/>
                <a:gd name="T17" fmla="*/ 52 h 52"/>
                <a:gd name="T18" fmla="*/ 26 w 51"/>
                <a:gd name="T19" fmla="*/ 52 h 52"/>
                <a:gd name="T20" fmla="*/ 26 w 51"/>
                <a:gd name="T21" fmla="*/ 52 h 52"/>
                <a:gd name="T22" fmla="*/ 21 w 51"/>
                <a:gd name="T23" fmla="*/ 52 h 52"/>
                <a:gd name="T24" fmla="*/ 15 w 51"/>
                <a:gd name="T25" fmla="*/ 49 h 52"/>
                <a:gd name="T26" fmla="*/ 12 w 51"/>
                <a:gd name="T27" fmla="*/ 47 h 52"/>
                <a:gd name="T28" fmla="*/ 7 w 51"/>
                <a:gd name="T29" fmla="*/ 44 h 52"/>
                <a:gd name="T30" fmla="*/ 4 w 51"/>
                <a:gd name="T31" fmla="*/ 40 h 52"/>
                <a:gd name="T32" fmla="*/ 1 w 51"/>
                <a:gd name="T33" fmla="*/ 36 h 52"/>
                <a:gd name="T34" fmla="*/ 0 w 51"/>
                <a:gd name="T35" fmla="*/ 31 h 52"/>
                <a:gd name="T36" fmla="*/ 0 w 51"/>
                <a:gd name="T37" fmla="*/ 26 h 52"/>
                <a:gd name="T38" fmla="*/ 0 w 51"/>
                <a:gd name="T39" fmla="*/ 26 h 52"/>
                <a:gd name="T40" fmla="*/ 0 w 51"/>
                <a:gd name="T41" fmla="*/ 21 h 52"/>
                <a:gd name="T42" fmla="*/ 1 w 51"/>
                <a:gd name="T43" fmla="*/ 16 h 52"/>
                <a:gd name="T44" fmla="*/ 4 w 51"/>
                <a:gd name="T45" fmla="*/ 11 h 52"/>
                <a:gd name="T46" fmla="*/ 7 w 51"/>
                <a:gd name="T47" fmla="*/ 8 h 52"/>
                <a:gd name="T48" fmla="*/ 12 w 51"/>
                <a:gd name="T49" fmla="*/ 5 h 52"/>
                <a:gd name="T50" fmla="*/ 15 w 51"/>
                <a:gd name="T51" fmla="*/ 2 h 52"/>
                <a:gd name="T52" fmla="*/ 21 w 51"/>
                <a:gd name="T53" fmla="*/ 1 h 52"/>
                <a:gd name="T54" fmla="*/ 26 w 51"/>
                <a:gd name="T55" fmla="*/ 0 h 52"/>
                <a:gd name="T56" fmla="*/ 26 w 51"/>
                <a:gd name="T57" fmla="*/ 0 h 52"/>
                <a:gd name="T58" fmla="*/ 31 w 51"/>
                <a:gd name="T59" fmla="*/ 1 h 52"/>
                <a:gd name="T60" fmla="*/ 36 w 51"/>
                <a:gd name="T61" fmla="*/ 2 h 52"/>
                <a:gd name="T62" fmla="*/ 41 w 51"/>
                <a:gd name="T63" fmla="*/ 5 h 52"/>
                <a:gd name="T64" fmla="*/ 44 w 51"/>
                <a:gd name="T65" fmla="*/ 8 h 52"/>
                <a:gd name="T66" fmla="*/ 48 w 51"/>
                <a:gd name="T67" fmla="*/ 11 h 52"/>
                <a:gd name="T68" fmla="*/ 50 w 51"/>
                <a:gd name="T69" fmla="*/ 16 h 52"/>
                <a:gd name="T70" fmla="*/ 51 w 51"/>
                <a:gd name="T71" fmla="*/ 21 h 52"/>
                <a:gd name="T72" fmla="*/ 51 w 51"/>
                <a:gd name="T73" fmla="*/ 26 h 52"/>
                <a:gd name="T74" fmla="*/ 51 w 51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52">
                  <a:moveTo>
                    <a:pt x="51" y="26"/>
                  </a:moveTo>
                  <a:lnTo>
                    <a:pt x="51" y="26"/>
                  </a:lnTo>
                  <a:lnTo>
                    <a:pt x="51" y="31"/>
                  </a:lnTo>
                  <a:lnTo>
                    <a:pt x="50" y="36"/>
                  </a:lnTo>
                  <a:lnTo>
                    <a:pt x="48" y="40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1" y="52"/>
                  </a:lnTo>
                  <a:lnTo>
                    <a:pt x="15" y="49"/>
                  </a:lnTo>
                  <a:lnTo>
                    <a:pt x="12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1" y="5"/>
                  </a:lnTo>
                  <a:lnTo>
                    <a:pt x="44" y="8"/>
                  </a:lnTo>
                  <a:lnTo>
                    <a:pt x="48" y="11"/>
                  </a:lnTo>
                  <a:lnTo>
                    <a:pt x="50" y="16"/>
                  </a:lnTo>
                  <a:lnTo>
                    <a:pt x="51" y="21"/>
                  </a:lnTo>
                  <a:lnTo>
                    <a:pt x="51" y="2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3349" y="2180"/>
              <a:ext cx="26" cy="26"/>
            </a:xfrm>
            <a:custGeom>
              <a:avLst/>
              <a:gdLst>
                <a:gd name="T0" fmla="*/ 52 w 52"/>
                <a:gd name="T1" fmla="*/ 26 h 52"/>
                <a:gd name="T2" fmla="*/ 52 w 52"/>
                <a:gd name="T3" fmla="*/ 26 h 52"/>
                <a:gd name="T4" fmla="*/ 51 w 52"/>
                <a:gd name="T5" fmla="*/ 31 h 52"/>
                <a:gd name="T6" fmla="*/ 49 w 52"/>
                <a:gd name="T7" fmla="*/ 36 h 52"/>
                <a:gd name="T8" fmla="*/ 47 w 52"/>
                <a:gd name="T9" fmla="*/ 40 h 52"/>
                <a:gd name="T10" fmla="*/ 44 w 52"/>
                <a:gd name="T11" fmla="*/ 44 h 52"/>
                <a:gd name="T12" fmla="*/ 40 w 52"/>
                <a:gd name="T13" fmla="*/ 47 h 52"/>
                <a:gd name="T14" fmla="*/ 36 w 52"/>
                <a:gd name="T15" fmla="*/ 49 h 52"/>
                <a:gd name="T16" fmla="*/ 31 w 52"/>
                <a:gd name="T17" fmla="*/ 52 h 52"/>
                <a:gd name="T18" fmla="*/ 25 w 52"/>
                <a:gd name="T19" fmla="*/ 52 h 52"/>
                <a:gd name="T20" fmla="*/ 25 w 52"/>
                <a:gd name="T21" fmla="*/ 52 h 52"/>
                <a:gd name="T22" fmla="*/ 21 w 52"/>
                <a:gd name="T23" fmla="*/ 52 h 52"/>
                <a:gd name="T24" fmla="*/ 16 w 52"/>
                <a:gd name="T25" fmla="*/ 49 h 52"/>
                <a:gd name="T26" fmla="*/ 11 w 52"/>
                <a:gd name="T27" fmla="*/ 47 h 52"/>
                <a:gd name="T28" fmla="*/ 7 w 52"/>
                <a:gd name="T29" fmla="*/ 44 h 52"/>
                <a:gd name="T30" fmla="*/ 4 w 52"/>
                <a:gd name="T31" fmla="*/ 40 h 52"/>
                <a:gd name="T32" fmla="*/ 2 w 52"/>
                <a:gd name="T33" fmla="*/ 36 h 52"/>
                <a:gd name="T34" fmla="*/ 0 w 52"/>
                <a:gd name="T35" fmla="*/ 31 h 52"/>
                <a:gd name="T36" fmla="*/ 0 w 52"/>
                <a:gd name="T37" fmla="*/ 26 h 52"/>
                <a:gd name="T38" fmla="*/ 0 w 52"/>
                <a:gd name="T39" fmla="*/ 26 h 52"/>
                <a:gd name="T40" fmla="*/ 0 w 52"/>
                <a:gd name="T41" fmla="*/ 21 h 52"/>
                <a:gd name="T42" fmla="*/ 2 w 52"/>
                <a:gd name="T43" fmla="*/ 16 h 52"/>
                <a:gd name="T44" fmla="*/ 4 w 52"/>
                <a:gd name="T45" fmla="*/ 11 h 52"/>
                <a:gd name="T46" fmla="*/ 7 w 52"/>
                <a:gd name="T47" fmla="*/ 8 h 52"/>
                <a:gd name="T48" fmla="*/ 11 w 52"/>
                <a:gd name="T49" fmla="*/ 5 h 52"/>
                <a:gd name="T50" fmla="*/ 16 w 52"/>
                <a:gd name="T51" fmla="*/ 2 h 52"/>
                <a:gd name="T52" fmla="*/ 21 w 52"/>
                <a:gd name="T53" fmla="*/ 1 h 52"/>
                <a:gd name="T54" fmla="*/ 25 w 52"/>
                <a:gd name="T55" fmla="*/ 0 h 52"/>
                <a:gd name="T56" fmla="*/ 25 w 52"/>
                <a:gd name="T57" fmla="*/ 0 h 52"/>
                <a:gd name="T58" fmla="*/ 31 w 52"/>
                <a:gd name="T59" fmla="*/ 1 h 52"/>
                <a:gd name="T60" fmla="*/ 36 w 52"/>
                <a:gd name="T61" fmla="*/ 2 h 52"/>
                <a:gd name="T62" fmla="*/ 40 w 52"/>
                <a:gd name="T63" fmla="*/ 5 h 52"/>
                <a:gd name="T64" fmla="*/ 44 w 52"/>
                <a:gd name="T65" fmla="*/ 8 h 52"/>
                <a:gd name="T66" fmla="*/ 47 w 52"/>
                <a:gd name="T67" fmla="*/ 11 h 52"/>
                <a:gd name="T68" fmla="*/ 49 w 52"/>
                <a:gd name="T69" fmla="*/ 16 h 52"/>
                <a:gd name="T70" fmla="*/ 51 w 52"/>
                <a:gd name="T71" fmla="*/ 21 h 52"/>
                <a:gd name="T72" fmla="*/ 52 w 52"/>
                <a:gd name="T73" fmla="*/ 26 h 52"/>
                <a:gd name="T74" fmla="*/ 52 w 52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2" y="26"/>
                  </a:lnTo>
                  <a:lnTo>
                    <a:pt x="51" y="31"/>
                  </a:lnTo>
                  <a:lnTo>
                    <a:pt x="49" y="36"/>
                  </a:lnTo>
                  <a:lnTo>
                    <a:pt x="47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4" y="8"/>
                  </a:lnTo>
                  <a:lnTo>
                    <a:pt x="47" y="11"/>
                  </a:lnTo>
                  <a:lnTo>
                    <a:pt x="49" y="16"/>
                  </a:lnTo>
                  <a:lnTo>
                    <a:pt x="51" y="21"/>
                  </a:lnTo>
                  <a:lnTo>
                    <a:pt x="52" y="2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 userDrawn="1"/>
          </p:nvSpPr>
          <p:spPr bwMode="auto">
            <a:xfrm>
              <a:off x="3211" y="2046"/>
              <a:ext cx="206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 userDrawn="1"/>
          </p:nvSpPr>
          <p:spPr bwMode="auto">
            <a:xfrm>
              <a:off x="3211" y="2075"/>
              <a:ext cx="107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12"/>
          <p:cNvSpPr>
            <a:spLocks/>
          </p:cNvSpPr>
          <p:nvPr userDrawn="1"/>
        </p:nvSpPr>
        <p:spPr bwMode="auto">
          <a:xfrm>
            <a:off x="0" y="5870877"/>
            <a:ext cx="9144000" cy="98871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rgbClr val="F3BC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2555639" cy="1916832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26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l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1790-F87D-46C3-8A9A-A39F51776E2B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44F1-1257-4C25-AB8A-807CA769B9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直線接點 8"/>
          <p:cNvCxnSpPr/>
          <p:nvPr userDrawn="1"/>
        </p:nvCxnSpPr>
        <p:spPr>
          <a:xfrm>
            <a:off x="408236" y="1412776"/>
            <a:ext cx="589195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 12"/>
          <p:cNvSpPr>
            <a:spLocks/>
          </p:cNvSpPr>
          <p:nvPr userDrawn="1"/>
        </p:nvSpPr>
        <p:spPr bwMode="auto">
          <a:xfrm>
            <a:off x="0" y="5870877"/>
            <a:ext cx="9144000" cy="98871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rgbClr val="F3BC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6815519" y="114489"/>
            <a:ext cx="2076961" cy="794231"/>
            <a:chOff x="2474" y="1891"/>
            <a:chExt cx="1681" cy="482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074" y="1891"/>
              <a:ext cx="482" cy="482"/>
            </a:xfrm>
            <a:custGeom>
              <a:avLst/>
              <a:gdLst>
                <a:gd name="T0" fmla="*/ 963 w 964"/>
                <a:gd name="T1" fmla="*/ 507 h 964"/>
                <a:gd name="T2" fmla="*/ 954 w 964"/>
                <a:gd name="T3" fmla="*/ 579 h 964"/>
                <a:gd name="T4" fmla="*/ 934 w 964"/>
                <a:gd name="T5" fmla="*/ 647 h 964"/>
                <a:gd name="T6" fmla="*/ 906 w 964"/>
                <a:gd name="T7" fmla="*/ 712 h 964"/>
                <a:gd name="T8" fmla="*/ 868 w 964"/>
                <a:gd name="T9" fmla="*/ 770 h 964"/>
                <a:gd name="T10" fmla="*/ 823 w 964"/>
                <a:gd name="T11" fmla="*/ 822 h 964"/>
                <a:gd name="T12" fmla="*/ 771 w 964"/>
                <a:gd name="T13" fmla="*/ 868 h 964"/>
                <a:gd name="T14" fmla="*/ 712 w 964"/>
                <a:gd name="T15" fmla="*/ 905 h 964"/>
                <a:gd name="T16" fmla="*/ 647 w 964"/>
                <a:gd name="T17" fmla="*/ 934 h 964"/>
                <a:gd name="T18" fmla="*/ 580 w 964"/>
                <a:gd name="T19" fmla="*/ 954 h 964"/>
                <a:gd name="T20" fmla="*/ 507 w 964"/>
                <a:gd name="T21" fmla="*/ 963 h 964"/>
                <a:gd name="T22" fmla="*/ 457 w 964"/>
                <a:gd name="T23" fmla="*/ 963 h 964"/>
                <a:gd name="T24" fmla="*/ 385 w 964"/>
                <a:gd name="T25" fmla="*/ 954 h 964"/>
                <a:gd name="T26" fmla="*/ 317 w 964"/>
                <a:gd name="T27" fmla="*/ 934 h 964"/>
                <a:gd name="T28" fmla="*/ 252 w 964"/>
                <a:gd name="T29" fmla="*/ 905 h 964"/>
                <a:gd name="T30" fmla="*/ 194 w 964"/>
                <a:gd name="T31" fmla="*/ 868 h 964"/>
                <a:gd name="T32" fmla="*/ 142 w 964"/>
                <a:gd name="T33" fmla="*/ 822 h 964"/>
                <a:gd name="T34" fmla="*/ 96 w 964"/>
                <a:gd name="T35" fmla="*/ 770 h 964"/>
                <a:gd name="T36" fmla="*/ 59 w 964"/>
                <a:gd name="T37" fmla="*/ 712 h 964"/>
                <a:gd name="T38" fmla="*/ 29 w 964"/>
                <a:gd name="T39" fmla="*/ 647 h 964"/>
                <a:gd name="T40" fmla="*/ 10 w 964"/>
                <a:gd name="T41" fmla="*/ 579 h 964"/>
                <a:gd name="T42" fmla="*/ 1 w 964"/>
                <a:gd name="T43" fmla="*/ 507 h 964"/>
                <a:gd name="T44" fmla="*/ 1 w 964"/>
                <a:gd name="T45" fmla="*/ 457 h 964"/>
                <a:gd name="T46" fmla="*/ 10 w 964"/>
                <a:gd name="T47" fmla="*/ 384 h 964"/>
                <a:gd name="T48" fmla="*/ 29 w 964"/>
                <a:gd name="T49" fmla="*/ 316 h 964"/>
                <a:gd name="T50" fmla="*/ 59 w 964"/>
                <a:gd name="T51" fmla="*/ 252 h 964"/>
                <a:gd name="T52" fmla="*/ 96 w 964"/>
                <a:gd name="T53" fmla="*/ 193 h 964"/>
                <a:gd name="T54" fmla="*/ 142 w 964"/>
                <a:gd name="T55" fmla="*/ 141 h 964"/>
                <a:gd name="T56" fmla="*/ 194 w 964"/>
                <a:gd name="T57" fmla="*/ 95 h 964"/>
                <a:gd name="T58" fmla="*/ 252 w 964"/>
                <a:gd name="T59" fmla="*/ 58 h 964"/>
                <a:gd name="T60" fmla="*/ 317 w 964"/>
                <a:gd name="T61" fmla="*/ 29 h 964"/>
                <a:gd name="T62" fmla="*/ 385 w 964"/>
                <a:gd name="T63" fmla="*/ 10 h 964"/>
                <a:gd name="T64" fmla="*/ 457 w 964"/>
                <a:gd name="T65" fmla="*/ 1 h 964"/>
                <a:gd name="T66" fmla="*/ 507 w 964"/>
                <a:gd name="T67" fmla="*/ 1 h 964"/>
                <a:gd name="T68" fmla="*/ 580 w 964"/>
                <a:gd name="T69" fmla="*/ 10 h 964"/>
                <a:gd name="T70" fmla="*/ 647 w 964"/>
                <a:gd name="T71" fmla="*/ 29 h 964"/>
                <a:gd name="T72" fmla="*/ 712 w 964"/>
                <a:gd name="T73" fmla="*/ 58 h 964"/>
                <a:gd name="T74" fmla="*/ 771 w 964"/>
                <a:gd name="T75" fmla="*/ 95 h 964"/>
                <a:gd name="T76" fmla="*/ 823 w 964"/>
                <a:gd name="T77" fmla="*/ 141 h 964"/>
                <a:gd name="T78" fmla="*/ 868 w 964"/>
                <a:gd name="T79" fmla="*/ 193 h 964"/>
                <a:gd name="T80" fmla="*/ 906 w 964"/>
                <a:gd name="T81" fmla="*/ 252 h 964"/>
                <a:gd name="T82" fmla="*/ 934 w 964"/>
                <a:gd name="T83" fmla="*/ 316 h 964"/>
                <a:gd name="T84" fmla="*/ 954 w 964"/>
                <a:gd name="T85" fmla="*/ 384 h 964"/>
                <a:gd name="T86" fmla="*/ 963 w 964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4" h="964">
                  <a:moveTo>
                    <a:pt x="964" y="482"/>
                  </a:moveTo>
                  <a:lnTo>
                    <a:pt x="964" y="482"/>
                  </a:lnTo>
                  <a:lnTo>
                    <a:pt x="963" y="507"/>
                  </a:lnTo>
                  <a:lnTo>
                    <a:pt x="961" y="531"/>
                  </a:lnTo>
                  <a:lnTo>
                    <a:pt x="959" y="555"/>
                  </a:lnTo>
                  <a:lnTo>
                    <a:pt x="954" y="579"/>
                  </a:lnTo>
                  <a:lnTo>
                    <a:pt x="948" y="602"/>
                  </a:lnTo>
                  <a:lnTo>
                    <a:pt x="942" y="625"/>
                  </a:lnTo>
                  <a:lnTo>
                    <a:pt x="934" y="647"/>
                  </a:lnTo>
                  <a:lnTo>
                    <a:pt x="926" y="669"/>
                  </a:lnTo>
                  <a:lnTo>
                    <a:pt x="916" y="691"/>
                  </a:lnTo>
                  <a:lnTo>
                    <a:pt x="906" y="712"/>
                  </a:lnTo>
                  <a:lnTo>
                    <a:pt x="894" y="731"/>
                  </a:lnTo>
                  <a:lnTo>
                    <a:pt x="881" y="751"/>
                  </a:lnTo>
                  <a:lnTo>
                    <a:pt x="868" y="770"/>
                  </a:lnTo>
                  <a:lnTo>
                    <a:pt x="854" y="789"/>
                  </a:lnTo>
                  <a:lnTo>
                    <a:pt x="839" y="806"/>
                  </a:lnTo>
                  <a:lnTo>
                    <a:pt x="823" y="822"/>
                  </a:lnTo>
                  <a:lnTo>
                    <a:pt x="806" y="838"/>
                  </a:lnTo>
                  <a:lnTo>
                    <a:pt x="788" y="853"/>
                  </a:lnTo>
                  <a:lnTo>
                    <a:pt x="771" y="868"/>
                  </a:lnTo>
                  <a:lnTo>
                    <a:pt x="751" y="881"/>
                  </a:lnTo>
                  <a:lnTo>
                    <a:pt x="732" y="894"/>
                  </a:lnTo>
                  <a:lnTo>
                    <a:pt x="712" y="905"/>
                  </a:lnTo>
                  <a:lnTo>
                    <a:pt x="691" y="917"/>
                  </a:lnTo>
                  <a:lnTo>
                    <a:pt x="669" y="926"/>
                  </a:lnTo>
                  <a:lnTo>
                    <a:pt x="647" y="934"/>
                  </a:lnTo>
                  <a:lnTo>
                    <a:pt x="626" y="942"/>
                  </a:lnTo>
                  <a:lnTo>
                    <a:pt x="603" y="949"/>
                  </a:lnTo>
                  <a:lnTo>
                    <a:pt x="580" y="954"/>
                  </a:lnTo>
                  <a:lnTo>
                    <a:pt x="555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2" y="964"/>
                  </a:lnTo>
                  <a:lnTo>
                    <a:pt x="482" y="964"/>
                  </a:lnTo>
                  <a:lnTo>
                    <a:pt x="457" y="963"/>
                  </a:lnTo>
                  <a:lnTo>
                    <a:pt x="433" y="962"/>
                  </a:lnTo>
                  <a:lnTo>
                    <a:pt x="409" y="958"/>
                  </a:lnTo>
                  <a:lnTo>
                    <a:pt x="385" y="954"/>
                  </a:lnTo>
                  <a:lnTo>
                    <a:pt x="362" y="949"/>
                  </a:lnTo>
                  <a:lnTo>
                    <a:pt x="339" y="942"/>
                  </a:lnTo>
                  <a:lnTo>
                    <a:pt x="317" y="934"/>
                  </a:lnTo>
                  <a:lnTo>
                    <a:pt x="295" y="926"/>
                  </a:lnTo>
                  <a:lnTo>
                    <a:pt x="273" y="917"/>
                  </a:lnTo>
                  <a:lnTo>
                    <a:pt x="252" y="905"/>
                  </a:lnTo>
                  <a:lnTo>
                    <a:pt x="232" y="894"/>
                  </a:lnTo>
                  <a:lnTo>
                    <a:pt x="212" y="881"/>
                  </a:lnTo>
                  <a:lnTo>
                    <a:pt x="194" y="868"/>
                  </a:lnTo>
                  <a:lnTo>
                    <a:pt x="175" y="853"/>
                  </a:lnTo>
                  <a:lnTo>
                    <a:pt x="158" y="838"/>
                  </a:lnTo>
                  <a:lnTo>
                    <a:pt x="142" y="822"/>
                  </a:lnTo>
                  <a:lnTo>
                    <a:pt x="126" y="806"/>
                  </a:lnTo>
                  <a:lnTo>
                    <a:pt x="111" y="789"/>
                  </a:lnTo>
                  <a:lnTo>
                    <a:pt x="96" y="770"/>
                  </a:lnTo>
                  <a:lnTo>
                    <a:pt x="83" y="751"/>
                  </a:lnTo>
                  <a:lnTo>
                    <a:pt x="70" y="731"/>
                  </a:lnTo>
                  <a:lnTo>
                    <a:pt x="59" y="712"/>
                  </a:lnTo>
                  <a:lnTo>
                    <a:pt x="47" y="691"/>
                  </a:lnTo>
                  <a:lnTo>
                    <a:pt x="38" y="669"/>
                  </a:lnTo>
                  <a:lnTo>
                    <a:pt x="29" y="647"/>
                  </a:lnTo>
                  <a:lnTo>
                    <a:pt x="22" y="625"/>
                  </a:lnTo>
                  <a:lnTo>
                    <a:pt x="15" y="602"/>
                  </a:lnTo>
                  <a:lnTo>
                    <a:pt x="10" y="579"/>
                  </a:lnTo>
                  <a:lnTo>
                    <a:pt x="6" y="555"/>
                  </a:lnTo>
                  <a:lnTo>
                    <a:pt x="2" y="531"/>
                  </a:lnTo>
                  <a:lnTo>
                    <a:pt x="1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1" y="457"/>
                  </a:lnTo>
                  <a:lnTo>
                    <a:pt x="2" y="433"/>
                  </a:lnTo>
                  <a:lnTo>
                    <a:pt x="6" y="409"/>
                  </a:lnTo>
                  <a:lnTo>
                    <a:pt x="10" y="384"/>
                  </a:lnTo>
                  <a:lnTo>
                    <a:pt x="15" y="361"/>
                  </a:lnTo>
                  <a:lnTo>
                    <a:pt x="22" y="338"/>
                  </a:lnTo>
                  <a:lnTo>
                    <a:pt x="29" y="316"/>
                  </a:lnTo>
                  <a:lnTo>
                    <a:pt x="38" y="295"/>
                  </a:lnTo>
                  <a:lnTo>
                    <a:pt x="47" y="273"/>
                  </a:lnTo>
                  <a:lnTo>
                    <a:pt x="59" y="252"/>
                  </a:lnTo>
                  <a:lnTo>
                    <a:pt x="70" y="232"/>
                  </a:lnTo>
                  <a:lnTo>
                    <a:pt x="83" y="213"/>
                  </a:lnTo>
                  <a:lnTo>
                    <a:pt x="96" y="193"/>
                  </a:lnTo>
                  <a:lnTo>
                    <a:pt x="111" y="176"/>
                  </a:lnTo>
                  <a:lnTo>
                    <a:pt x="126" y="157"/>
                  </a:lnTo>
                  <a:lnTo>
                    <a:pt x="142" y="141"/>
                  </a:lnTo>
                  <a:lnTo>
                    <a:pt x="158" y="125"/>
                  </a:lnTo>
                  <a:lnTo>
                    <a:pt x="175" y="110"/>
                  </a:lnTo>
                  <a:lnTo>
                    <a:pt x="194" y="95"/>
                  </a:lnTo>
                  <a:lnTo>
                    <a:pt x="212" y="82"/>
                  </a:lnTo>
                  <a:lnTo>
                    <a:pt x="232" y="70"/>
                  </a:lnTo>
                  <a:lnTo>
                    <a:pt x="252" y="58"/>
                  </a:lnTo>
                  <a:lnTo>
                    <a:pt x="273" y="48"/>
                  </a:lnTo>
                  <a:lnTo>
                    <a:pt x="295" y="38"/>
                  </a:lnTo>
                  <a:lnTo>
                    <a:pt x="317" y="29"/>
                  </a:lnTo>
                  <a:lnTo>
                    <a:pt x="339" y="21"/>
                  </a:lnTo>
                  <a:lnTo>
                    <a:pt x="362" y="16"/>
                  </a:lnTo>
                  <a:lnTo>
                    <a:pt x="385" y="10"/>
                  </a:lnTo>
                  <a:lnTo>
                    <a:pt x="409" y="5"/>
                  </a:lnTo>
                  <a:lnTo>
                    <a:pt x="433" y="3"/>
                  </a:lnTo>
                  <a:lnTo>
                    <a:pt x="457" y="1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5" y="5"/>
                  </a:lnTo>
                  <a:lnTo>
                    <a:pt x="580" y="10"/>
                  </a:lnTo>
                  <a:lnTo>
                    <a:pt x="603" y="16"/>
                  </a:lnTo>
                  <a:lnTo>
                    <a:pt x="626" y="21"/>
                  </a:lnTo>
                  <a:lnTo>
                    <a:pt x="647" y="29"/>
                  </a:lnTo>
                  <a:lnTo>
                    <a:pt x="669" y="38"/>
                  </a:lnTo>
                  <a:lnTo>
                    <a:pt x="691" y="48"/>
                  </a:lnTo>
                  <a:lnTo>
                    <a:pt x="712" y="58"/>
                  </a:lnTo>
                  <a:lnTo>
                    <a:pt x="732" y="70"/>
                  </a:lnTo>
                  <a:lnTo>
                    <a:pt x="751" y="82"/>
                  </a:lnTo>
                  <a:lnTo>
                    <a:pt x="771" y="95"/>
                  </a:lnTo>
                  <a:lnTo>
                    <a:pt x="788" y="110"/>
                  </a:lnTo>
                  <a:lnTo>
                    <a:pt x="806" y="125"/>
                  </a:lnTo>
                  <a:lnTo>
                    <a:pt x="823" y="141"/>
                  </a:lnTo>
                  <a:lnTo>
                    <a:pt x="839" y="157"/>
                  </a:lnTo>
                  <a:lnTo>
                    <a:pt x="854" y="176"/>
                  </a:lnTo>
                  <a:lnTo>
                    <a:pt x="868" y="193"/>
                  </a:lnTo>
                  <a:lnTo>
                    <a:pt x="881" y="213"/>
                  </a:lnTo>
                  <a:lnTo>
                    <a:pt x="894" y="232"/>
                  </a:lnTo>
                  <a:lnTo>
                    <a:pt x="906" y="252"/>
                  </a:lnTo>
                  <a:lnTo>
                    <a:pt x="916" y="273"/>
                  </a:lnTo>
                  <a:lnTo>
                    <a:pt x="926" y="295"/>
                  </a:lnTo>
                  <a:lnTo>
                    <a:pt x="934" y="316"/>
                  </a:lnTo>
                  <a:lnTo>
                    <a:pt x="942" y="338"/>
                  </a:lnTo>
                  <a:lnTo>
                    <a:pt x="948" y="361"/>
                  </a:lnTo>
                  <a:lnTo>
                    <a:pt x="954" y="384"/>
                  </a:lnTo>
                  <a:lnTo>
                    <a:pt x="959" y="409"/>
                  </a:lnTo>
                  <a:lnTo>
                    <a:pt x="961" y="433"/>
                  </a:lnTo>
                  <a:lnTo>
                    <a:pt x="963" y="457"/>
                  </a:lnTo>
                  <a:lnTo>
                    <a:pt x="964" y="482"/>
                  </a:lnTo>
                  <a:lnTo>
                    <a:pt x="964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2474" y="1891"/>
              <a:ext cx="481" cy="482"/>
            </a:xfrm>
            <a:custGeom>
              <a:avLst/>
              <a:gdLst>
                <a:gd name="T0" fmla="*/ 963 w 963"/>
                <a:gd name="T1" fmla="*/ 507 h 964"/>
                <a:gd name="T2" fmla="*/ 954 w 963"/>
                <a:gd name="T3" fmla="*/ 579 h 964"/>
                <a:gd name="T4" fmla="*/ 934 w 963"/>
                <a:gd name="T5" fmla="*/ 647 h 964"/>
                <a:gd name="T6" fmla="*/ 905 w 963"/>
                <a:gd name="T7" fmla="*/ 712 h 964"/>
                <a:gd name="T8" fmla="*/ 867 w 963"/>
                <a:gd name="T9" fmla="*/ 770 h 964"/>
                <a:gd name="T10" fmla="*/ 822 w 963"/>
                <a:gd name="T11" fmla="*/ 822 h 964"/>
                <a:gd name="T12" fmla="*/ 769 w 963"/>
                <a:gd name="T13" fmla="*/ 868 h 964"/>
                <a:gd name="T14" fmla="*/ 711 w 963"/>
                <a:gd name="T15" fmla="*/ 905 h 964"/>
                <a:gd name="T16" fmla="*/ 647 w 963"/>
                <a:gd name="T17" fmla="*/ 934 h 964"/>
                <a:gd name="T18" fmla="*/ 578 w 963"/>
                <a:gd name="T19" fmla="*/ 954 h 964"/>
                <a:gd name="T20" fmla="*/ 507 w 963"/>
                <a:gd name="T21" fmla="*/ 963 h 964"/>
                <a:gd name="T22" fmla="*/ 456 w 963"/>
                <a:gd name="T23" fmla="*/ 963 h 964"/>
                <a:gd name="T24" fmla="*/ 385 w 963"/>
                <a:gd name="T25" fmla="*/ 954 h 964"/>
                <a:gd name="T26" fmla="*/ 315 w 963"/>
                <a:gd name="T27" fmla="*/ 934 h 964"/>
                <a:gd name="T28" fmla="*/ 252 w 963"/>
                <a:gd name="T29" fmla="*/ 905 h 964"/>
                <a:gd name="T30" fmla="*/ 193 w 963"/>
                <a:gd name="T31" fmla="*/ 868 h 964"/>
                <a:gd name="T32" fmla="*/ 140 w 963"/>
                <a:gd name="T33" fmla="*/ 822 h 964"/>
                <a:gd name="T34" fmla="*/ 95 w 963"/>
                <a:gd name="T35" fmla="*/ 770 h 964"/>
                <a:gd name="T36" fmla="*/ 57 w 963"/>
                <a:gd name="T37" fmla="*/ 712 h 964"/>
                <a:gd name="T38" fmla="*/ 29 w 963"/>
                <a:gd name="T39" fmla="*/ 647 h 964"/>
                <a:gd name="T40" fmla="*/ 9 w 963"/>
                <a:gd name="T41" fmla="*/ 579 h 964"/>
                <a:gd name="T42" fmla="*/ 0 w 963"/>
                <a:gd name="T43" fmla="*/ 507 h 964"/>
                <a:gd name="T44" fmla="*/ 0 w 963"/>
                <a:gd name="T45" fmla="*/ 457 h 964"/>
                <a:gd name="T46" fmla="*/ 9 w 963"/>
                <a:gd name="T47" fmla="*/ 384 h 964"/>
                <a:gd name="T48" fmla="*/ 29 w 963"/>
                <a:gd name="T49" fmla="*/ 316 h 964"/>
                <a:gd name="T50" fmla="*/ 57 w 963"/>
                <a:gd name="T51" fmla="*/ 252 h 964"/>
                <a:gd name="T52" fmla="*/ 95 w 963"/>
                <a:gd name="T53" fmla="*/ 193 h 964"/>
                <a:gd name="T54" fmla="*/ 140 w 963"/>
                <a:gd name="T55" fmla="*/ 141 h 964"/>
                <a:gd name="T56" fmla="*/ 193 w 963"/>
                <a:gd name="T57" fmla="*/ 95 h 964"/>
                <a:gd name="T58" fmla="*/ 252 w 963"/>
                <a:gd name="T59" fmla="*/ 58 h 964"/>
                <a:gd name="T60" fmla="*/ 315 w 963"/>
                <a:gd name="T61" fmla="*/ 29 h 964"/>
                <a:gd name="T62" fmla="*/ 385 w 963"/>
                <a:gd name="T63" fmla="*/ 10 h 964"/>
                <a:gd name="T64" fmla="*/ 456 w 963"/>
                <a:gd name="T65" fmla="*/ 1 h 964"/>
                <a:gd name="T66" fmla="*/ 507 w 963"/>
                <a:gd name="T67" fmla="*/ 1 h 964"/>
                <a:gd name="T68" fmla="*/ 578 w 963"/>
                <a:gd name="T69" fmla="*/ 10 h 964"/>
                <a:gd name="T70" fmla="*/ 647 w 963"/>
                <a:gd name="T71" fmla="*/ 29 h 964"/>
                <a:gd name="T72" fmla="*/ 711 w 963"/>
                <a:gd name="T73" fmla="*/ 58 h 964"/>
                <a:gd name="T74" fmla="*/ 769 w 963"/>
                <a:gd name="T75" fmla="*/ 95 h 964"/>
                <a:gd name="T76" fmla="*/ 822 w 963"/>
                <a:gd name="T77" fmla="*/ 141 h 964"/>
                <a:gd name="T78" fmla="*/ 867 w 963"/>
                <a:gd name="T79" fmla="*/ 193 h 964"/>
                <a:gd name="T80" fmla="*/ 905 w 963"/>
                <a:gd name="T81" fmla="*/ 252 h 964"/>
                <a:gd name="T82" fmla="*/ 934 w 963"/>
                <a:gd name="T83" fmla="*/ 316 h 964"/>
                <a:gd name="T84" fmla="*/ 954 w 963"/>
                <a:gd name="T85" fmla="*/ 384 h 964"/>
                <a:gd name="T86" fmla="*/ 963 w 963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3" h="964">
                  <a:moveTo>
                    <a:pt x="963" y="482"/>
                  </a:moveTo>
                  <a:lnTo>
                    <a:pt x="963" y="482"/>
                  </a:lnTo>
                  <a:lnTo>
                    <a:pt x="963" y="507"/>
                  </a:lnTo>
                  <a:lnTo>
                    <a:pt x="961" y="531"/>
                  </a:lnTo>
                  <a:lnTo>
                    <a:pt x="957" y="555"/>
                  </a:lnTo>
                  <a:lnTo>
                    <a:pt x="954" y="579"/>
                  </a:lnTo>
                  <a:lnTo>
                    <a:pt x="948" y="602"/>
                  </a:lnTo>
                  <a:lnTo>
                    <a:pt x="941" y="625"/>
                  </a:lnTo>
                  <a:lnTo>
                    <a:pt x="934" y="647"/>
                  </a:lnTo>
                  <a:lnTo>
                    <a:pt x="925" y="669"/>
                  </a:lnTo>
                  <a:lnTo>
                    <a:pt x="916" y="691"/>
                  </a:lnTo>
                  <a:lnTo>
                    <a:pt x="905" y="712"/>
                  </a:lnTo>
                  <a:lnTo>
                    <a:pt x="894" y="731"/>
                  </a:lnTo>
                  <a:lnTo>
                    <a:pt x="881" y="751"/>
                  </a:lnTo>
                  <a:lnTo>
                    <a:pt x="867" y="770"/>
                  </a:lnTo>
                  <a:lnTo>
                    <a:pt x="853" y="789"/>
                  </a:lnTo>
                  <a:lnTo>
                    <a:pt x="838" y="806"/>
                  </a:lnTo>
                  <a:lnTo>
                    <a:pt x="822" y="822"/>
                  </a:lnTo>
                  <a:lnTo>
                    <a:pt x="805" y="838"/>
                  </a:lnTo>
                  <a:lnTo>
                    <a:pt x="788" y="853"/>
                  </a:lnTo>
                  <a:lnTo>
                    <a:pt x="769" y="868"/>
                  </a:lnTo>
                  <a:lnTo>
                    <a:pt x="751" y="881"/>
                  </a:lnTo>
                  <a:lnTo>
                    <a:pt x="731" y="894"/>
                  </a:lnTo>
                  <a:lnTo>
                    <a:pt x="711" y="905"/>
                  </a:lnTo>
                  <a:lnTo>
                    <a:pt x="690" y="917"/>
                  </a:lnTo>
                  <a:lnTo>
                    <a:pt x="669" y="926"/>
                  </a:lnTo>
                  <a:lnTo>
                    <a:pt x="647" y="934"/>
                  </a:lnTo>
                  <a:lnTo>
                    <a:pt x="624" y="942"/>
                  </a:lnTo>
                  <a:lnTo>
                    <a:pt x="602" y="949"/>
                  </a:lnTo>
                  <a:lnTo>
                    <a:pt x="578" y="954"/>
                  </a:lnTo>
                  <a:lnTo>
                    <a:pt x="555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1" y="964"/>
                  </a:lnTo>
                  <a:lnTo>
                    <a:pt x="481" y="964"/>
                  </a:lnTo>
                  <a:lnTo>
                    <a:pt x="456" y="963"/>
                  </a:lnTo>
                  <a:lnTo>
                    <a:pt x="432" y="962"/>
                  </a:lnTo>
                  <a:lnTo>
                    <a:pt x="408" y="958"/>
                  </a:lnTo>
                  <a:lnTo>
                    <a:pt x="385" y="954"/>
                  </a:lnTo>
                  <a:lnTo>
                    <a:pt x="360" y="949"/>
                  </a:lnTo>
                  <a:lnTo>
                    <a:pt x="339" y="942"/>
                  </a:lnTo>
                  <a:lnTo>
                    <a:pt x="315" y="934"/>
                  </a:lnTo>
                  <a:lnTo>
                    <a:pt x="294" y="926"/>
                  </a:lnTo>
                  <a:lnTo>
                    <a:pt x="273" y="917"/>
                  </a:lnTo>
                  <a:lnTo>
                    <a:pt x="252" y="905"/>
                  </a:lnTo>
                  <a:lnTo>
                    <a:pt x="231" y="894"/>
                  </a:lnTo>
                  <a:lnTo>
                    <a:pt x="212" y="881"/>
                  </a:lnTo>
                  <a:lnTo>
                    <a:pt x="193" y="868"/>
                  </a:lnTo>
                  <a:lnTo>
                    <a:pt x="175" y="853"/>
                  </a:lnTo>
                  <a:lnTo>
                    <a:pt x="158" y="838"/>
                  </a:lnTo>
                  <a:lnTo>
                    <a:pt x="140" y="822"/>
                  </a:lnTo>
                  <a:lnTo>
                    <a:pt x="124" y="806"/>
                  </a:lnTo>
                  <a:lnTo>
                    <a:pt x="109" y="789"/>
                  </a:lnTo>
                  <a:lnTo>
                    <a:pt x="95" y="770"/>
                  </a:lnTo>
                  <a:lnTo>
                    <a:pt x="82" y="751"/>
                  </a:lnTo>
                  <a:lnTo>
                    <a:pt x="69" y="731"/>
                  </a:lnTo>
                  <a:lnTo>
                    <a:pt x="57" y="712"/>
                  </a:lnTo>
                  <a:lnTo>
                    <a:pt x="47" y="691"/>
                  </a:lnTo>
                  <a:lnTo>
                    <a:pt x="38" y="669"/>
                  </a:lnTo>
                  <a:lnTo>
                    <a:pt x="29" y="647"/>
                  </a:lnTo>
                  <a:lnTo>
                    <a:pt x="22" y="625"/>
                  </a:lnTo>
                  <a:lnTo>
                    <a:pt x="15" y="602"/>
                  </a:lnTo>
                  <a:lnTo>
                    <a:pt x="9" y="579"/>
                  </a:lnTo>
                  <a:lnTo>
                    <a:pt x="6" y="555"/>
                  </a:lnTo>
                  <a:lnTo>
                    <a:pt x="2" y="531"/>
                  </a:lnTo>
                  <a:lnTo>
                    <a:pt x="0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57"/>
                  </a:lnTo>
                  <a:lnTo>
                    <a:pt x="2" y="433"/>
                  </a:lnTo>
                  <a:lnTo>
                    <a:pt x="6" y="409"/>
                  </a:lnTo>
                  <a:lnTo>
                    <a:pt x="9" y="384"/>
                  </a:lnTo>
                  <a:lnTo>
                    <a:pt x="15" y="361"/>
                  </a:lnTo>
                  <a:lnTo>
                    <a:pt x="22" y="338"/>
                  </a:lnTo>
                  <a:lnTo>
                    <a:pt x="29" y="316"/>
                  </a:lnTo>
                  <a:lnTo>
                    <a:pt x="38" y="295"/>
                  </a:lnTo>
                  <a:lnTo>
                    <a:pt x="47" y="273"/>
                  </a:lnTo>
                  <a:lnTo>
                    <a:pt x="57" y="252"/>
                  </a:lnTo>
                  <a:lnTo>
                    <a:pt x="69" y="232"/>
                  </a:lnTo>
                  <a:lnTo>
                    <a:pt x="82" y="213"/>
                  </a:lnTo>
                  <a:lnTo>
                    <a:pt x="95" y="193"/>
                  </a:lnTo>
                  <a:lnTo>
                    <a:pt x="109" y="176"/>
                  </a:lnTo>
                  <a:lnTo>
                    <a:pt x="124" y="157"/>
                  </a:lnTo>
                  <a:lnTo>
                    <a:pt x="140" y="141"/>
                  </a:lnTo>
                  <a:lnTo>
                    <a:pt x="158" y="125"/>
                  </a:lnTo>
                  <a:lnTo>
                    <a:pt x="175" y="110"/>
                  </a:lnTo>
                  <a:lnTo>
                    <a:pt x="193" y="95"/>
                  </a:lnTo>
                  <a:lnTo>
                    <a:pt x="212" y="82"/>
                  </a:lnTo>
                  <a:lnTo>
                    <a:pt x="231" y="70"/>
                  </a:lnTo>
                  <a:lnTo>
                    <a:pt x="252" y="58"/>
                  </a:lnTo>
                  <a:lnTo>
                    <a:pt x="273" y="48"/>
                  </a:lnTo>
                  <a:lnTo>
                    <a:pt x="294" y="38"/>
                  </a:lnTo>
                  <a:lnTo>
                    <a:pt x="315" y="29"/>
                  </a:lnTo>
                  <a:lnTo>
                    <a:pt x="339" y="21"/>
                  </a:lnTo>
                  <a:lnTo>
                    <a:pt x="360" y="16"/>
                  </a:lnTo>
                  <a:lnTo>
                    <a:pt x="385" y="10"/>
                  </a:lnTo>
                  <a:lnTo>
                    <a:pt x="408" y="5"/>
                  </a:lnTo>
                  <a:lnTo>
                    <a:pt x="432" y="3"/>
                  </a:lnTo>
                  <a:lnTo>
                    <a:pt x="456" y="1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5" y="5"/>
                  </a:lnTo>
                  <a:lnTo>
                    <a:pt x="578" y="10"/>
                  </a:lnTo>
                  <a:lnTo>
                    <a:pt x="602" y="16"/>
                  </a:lnTo>
                  <a:lnTo>
                    <a:pt x="624" y="21"/>
                  </a:lnTo>
                  <a:lnTo>
                    <a:pt x="647" y="29"/>
                  </a:lnTo>
                  <a:lnTo>
                    <a:pt x="669" y="38"/>
                  </a:lnTo>
                  <a:lnTo>
                    <a:pt x="690" y="48"/>
                  </a:lnTo>
                  <a:lnTo>
                    <a:pt x="711" y="58"/>
                  </a:lnTo>
                  <a:lnTo>
                    <a:pt x="731" y="70"/>
                  </a:lnTo>
                  <a:lnTo>
                    <a:pt x="751" y="82"/>
                  </a:lnTo>
                  <a:lnTo>
                    <a:pt x="769" y="95"/>
                  </a:lnTo>
                  <a:lnTo>
                    <a:pt x="788" y="110"/>
                  </a:lnTo>
                  <a:lnTo>
                    <a:pt x="805" y="125"/>
                  </a:lnTo>
                  <a:lnTo>
                    <a:pt x="822" y="141"/>
                  </a:lnTo>
                  <a:lnTo>
                    <a:pt x="838" y="157"/>
                  </a:lnTo>
                  <a:lnTo>
                    <a:pt x="853" y="176"/>
                  </a:lnTo>
                  <a:lnTo>
                    <a:pt x="867" y="193"/>
                  </a:lnTo>
                  <a:lnTo>
                    <a:pt x="881" y="213"/>
                  </a:lnTo>
                  <a:lnTo>
                    <a:pt x="894" y="232"/>
                  </a:lnTo>
                  <a:lnTo>
                    <a:pt x="905" y="252"/>
                  </a:lnTo>
                  <a:lnTo>
                    <a:pt x="916" y="273"/>
                  </a:lnTo>
                  <a:lnTo>
                    <a:pt x="925" y="295"/>
                  </a:lnTo>
                  <a:lnTo>
                    <a:pt x="934" y="316"/>
                  </a:lnTo>
                  <a:lnTo>
                    <a:pt x="941" y="338"/>
                  </a:lnTo>
                  <a:lnTo>
                    <a:pt x="948" y="361"/>
                  </a:lnTo>
                  <a:lnTo>
                    <a:pt x="954" y="384"/>
                  </a:lnTo>
                  <a:lnTo>
                    <a:pt x="957" y="409"/>
                  </a:lnTo>
                  <a:lnTo>
                    <a:pt x="961" y="433"/>
                  </a:lnTo>
                  <a:lnTo>
                    <a:pt x="963" y="457"/>
                  </a:lnTo>
                  <a:lnTo>
                    <a:pt x="963" y="482"/>
                  </a:lnTo>
                  <a:lnTo>
                    <a:pt x="963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673" y="1891"/>
              <a:ext cx="482" cy="482"/>
            </a:xfrm>
            <a:custGeom>
              <a:avLst/>
              <a:gdLst>
                <a:gd name="T0" fmla="*/ 963 w 965"/>
                <a:gd name="T1" fmla="*/ 507 h 964"/>
                <a:gd name="T2" fmla="*/ 954 w 965"/>
                <a:gd name="T3" fmla="*/ 579 h 964"/>
                <a:gd name="T4" fmla="*/ 935 w 965"/>
                <a:gd name="T5" fmla="*/ 647 h 964"/>
                <a:gd name="T6" fmla="*/ 906 w 965"/>
                <a:gd name="T7" fmla="*/ 712 h 964"/>
                <a:gd name="T8" fmla="*/ 869 w 965"/>
                <a:gd name="T9" fmla="*/ 770 h 964"/>
                <a:gd name="T10" fmla="*/ 823 w 965"/>
                <a:gd name="T11" fmla="*/ 822 h 964"/>
                <a:gd name="T12" fmla="*/ 771 w 965"/>
                <a:gd name="T13" fmla="*/ 868 h 964"/>
                <a:gd name="T14" fmla="*/ 712 w 965"/>
                <a:gd name="T15" fmla="*/ 905 h 964"/>
                <a:gd name="T16" fmla="*/ 648 w 965"/>
                <a:gd name="T17" fmla="*/ 934 h 964"/>
                <a:gd name="T18" fmla="*/ 580 w 965"/>
                <a:gd name="T19" fmla="*/ 954 h 964"/>
                <a:gd name="T20" fmla="*/ 507 w 965"/>
                <a:gd name="T21" fmla="*/ 963 h 964"/>
                <a:gd name="T22" fmla="*/ 458 w 965"/>
                <a:gd name="T23" fmla="*/ 963 h 964"/>
                <a:gd name="T24" fmla="*/ 385 w 965"/>
                <a:gd name="T25" fmla="*/ 954 h 964"/>
                <a:gd name="T26" fmla="*/ 317 w 965"/>
                <a:gd name="T27" fmla="*/ 934 h 964"/>
                <a:gd name="T28" fmla="*/ 253 w 965"/>
                <a:gd name="T29" fmla="*/ 905 h 964"/>
                <a:gd name="T30" fmla="*/ 194 w 965"/>
                <a:gd name="T31" fmla="*/ 868 h 964"/>
                <a:gd name="T32" fmla="*/ 142 w 965"/>
                <a:gd name="T33" fmla="*/ 822 h 964"/>
                <a:gd name="T34" fmla="*/ 97 w 965"/>
                <a:gd name="T35" fmla="*/ 770 h 964"/>
                <a:gd name="T36" fmla="*/ 59 w 965"/>
                <a:gd name="T37" fmla="*/ 712 h 964"/>
                <a:gd name="T38" fmla="*/ 30 w 965"/>
                <a:gd name="T39" fmla="*/ 647 h 964"/>
                <a:gd name="T40" fmla="*/ 11 w 965"/>
                <a:gd name="T41" fmla="*/ 579 h 964"/>
                <a:gd name="T42" fmla="*/ 1 w 965"/>
                <a:gd name="T43" fmla="*/ 507 h 964"/>
                <a:gd name="T44" fmla="*/ 1 w 965"/>
                <a:gd name="T45" fmla="*/ 457 h 964"/>
                <a:gd name="T46" fmla="*/ 11 w 965"/>
                <a:gd name="T47" fmla="*/ 384 h 964"/>
                <a:gd name="T48" fmla="*/ 30 w 965"/>
                <a:gd name="T49" fmla="*/ 316 h 964"/>
                <a:gd name="T50" fmla="*/ 59 w 965"/>
                <a:gd name="T51" fmla="*/ 252 h 964"/>
                <a:gd name="T52" fmla="*/ 97 w 965"/>
                <a:gd name="T53" fmla="*/ 193 h 964"/>
                <a:gd name="T54" fmla="*/ 142 w 965"/>
                <a:gd name="T55" fmla="*/ 141 h 964"/>
                <a:gd name="T56" fmla="*/ 194 w 965"/>
                <a:gd name="T57" fmla="*/ 95 h 964"/>
                <a:gd name="T58" fmla="*/ 253 w 965"/>
                <a:gd name="T59" fmla="*/ 58 h 964"/>
                <a:gd name="T60" fmla="*/ 317 w 965"/>
                <a:gd name="T61" fmla="*/ 29 h 964"/>
                <a:gd name="T62" fmla="*/ 385 w 965"/>
                <a:gd name="T63" fmla="*/ 10 h 964"/>
                <a:gd name="T64" fmla="*/ 458 w 965"/>
                <a:gd name="T65" fmla="*/ 1 h 964"/>
                <a:gd name="T66" fmla="*/ 507 w 965"/>
                <a:gd name="T67" fmla="*/ 1 h 964"/>
                <a:gd name="T68" fmla="*/ 580 w 965"/>
                <a:gd name="T69" fmla="*/ 10 h 964"/>
                <a:gd name="T70" fmla="*/ 648 w 965"/>
                <a:gd name="T71" fmla="*/ 29 h 964"/>
                <a:gd name="T72" fmla="*/ 712 w 965"/>
                <a:gd name="T73" fmla="*/ 58 h 964"/>
                <a:gd name="T74" fmla="*/ 771 w 965"/>
                <a:gd name="T75" fmla="*/ 95 h 964"/>
                <a:gd name="T76" fmla="*/ 823 w 965"/>
                <a:gd name="T77" fmla="*/ 141 h 964"/>
                <a:gd name="T78" fmla="*/ 869 w 965"/>
                <a:gd name="T79" fmla="*/ 193 h 964"/>
                <a:gd name="T80" fmla="*/ 906 w 965"/>
                <a:gd name="T81" fmla="*/ 252 h 964"/>
                <a:gd name="T82" fmla="*/ 935 w 965"/>
                <a:gd name="T83" fmla="*/ 316 h 964"/>
                <a:gd name="T84" fmla="*/ 954 w 965"/>
                <a:gd name="T85" fmla="*/ 384 h 964"/>
                <a:gd name="T86" fmla="*/ 963 w 965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5" h="964">
                  <a:moveTo>
                    <a:pt x="965" y="482"/>
                  </a:moveTo>
                  <a:lnTo>
                    <a:pt x="965" y="482"/>
                  </a:lnTo>
                  <a:lnTo>
                    <a:pt x="963" y="507"/>
                  </a:lnTo>
                  <a:lnTo>
                    <a:pt x="962" y="531"/>
                  </a:lnTo>
                  <a:lnTo>
                    <a:pt x="959" y="555"/>
                  </a:lnTo>
                  <a:lnTo>
                    <a:pt x="954" y="579"/>
                  </a:lnTo>
                  <a:lnTo>
                    <a:pt x="950" y="602"/>
                  </a:lnTo>
                  <a:lnTo>
                    <a:pt x="943" y="625"/>
                  </a:lnTo>
                  <a:lnTo>
                    <a:pt x="935" y="647"/>
                  </a:lnTo>
                  <a:lnTo>
                    <a:pt x="927" y="669"/>
                  </a:lnTo>
                  <a:lnTo>
                    <a:pt x="917" y="691"/>
                  </a:lnTo>
                  <a:lnTo>
                    <a:pt x="906" y="712"/>
                  </a:lnTo>
                  <a:lnTo>
                    <a:pt x="894" y="731"/>
                  </a:lnTo>
                  <a:lnTo>
                    <a:pt x="882" y="751"/>
                  </a:lnTo>
                  <a:lnTo>
                    <a:pt x="869" y="770"/>
                  </a:lnTo>
                  <a:lnTo>
                    <a:pt x="854" y="789"/>
                  </a:lnTo>
                  <a:lnTo>
                    <a:pt x="839" y="806"/>
                  </a:lnTo>
                  <a:lnTo>
                    <a:pt x="823" y="822"/>
                  </a:lnTo>
                  <a:lnTo>
                    <a:pt x="807" y="838"/>
                  </a:lnTo>
                  <a:lnTo>
                    <a:pt x="789" y="853"/>
                  </a:lnTo>
                  <a:lnTo>
                    <a:pt x="771" y="868"/>
                  </a:lnTo>
                  <a:lnTo>
                    <a:pt x="751" y="881"/>
                  </a:lnTo>
                  <a:lnTo>
                    <a:pt x="732" y="894"/>
                  </a:lnTo>
                  <a:lnTo>
                    <a:pt x="712" y="905"/>
                  </a:lnTo>
                  <a:lnTo>
                    <a:pt x="692" y="917"/>
                  </a:lnTo>
                  <a:lnTo>
                    <a:pt x="670" y="926"/>
                  </a:lnTo>
                  <a:lnTo>
                    <a:pt x="648" y="934"/>
                  </a:lnTo>
                  <a:lnTo>
                    <a:pt x="626" y="942"/>
                  </a:lnTo>
                  <a:lnTo>
                    <a:pt x="603" y="949"/>
                  </a:lnTo>
                  <a:lnTo>
                    <a:pt x="580" y="954"/>
                  </a:lnTo>
                  <a:lnTo>
                    <a:pt x="556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3" y="964"/>
                  </a:lnTo>
                  <a:lnTo>
                    <a:pt x="483" y="964"/>
                  </a:lnTo>
                  <a:lnTo>
                    <a:pt x="458" y="963"/>
                  </a:lnTo>
                  <a:lnTo>
                    <a:pt x="433" y="962"/>
                  </a:lnTo>
                  <a:lnTo>
                    <a:pt x="409" y="958"/>
                  </a:lnTo>
                  <a:lnTo>
                    <a:pt x="385" y="954"/>
                  </a:lnTo>
                  <a:lnTo>
                    <a:pt x="362" y="949"/>
                  </a:lnTo>
                  <a:lnTo>
                    <a:pt x="339" y="942"/>
                  </a:lnTo>
                  <a:lnTo>
                    <a:pt x="317" y="934"/>
                  </a:lnTo>
                  <a:lnTo>
                    <a:pt x="295" y="926"/>
                  </a:lnTo>
                  <a:lnTo>
                    <a:pt x="273" y="917"/>
                  </a:lnTo>
                  <a:lnTo>
                    <a:pt x="253" y="905"/>
                  </a:lnTo>
                  <a:lnTo>
                    <a:pt x="233" y="894"/>
                  </a:lnTo>
                  <a:lnTo>
                    <a:pt x="213" y="881"/>
                  </a:lnTo>
                  <a:lnTo>
                    <a:pt x="194" y="868"/>
                  </a:lnTo>
                  <a:lnTo>
                    <a:pt x="177" y="853"/>
                  </a:lnTo>
                  <a:lnTo>
                    <a:pt x="158" y="838"/>
                  </a:lnTo>
                  <a:lnTo>
                    <a:pt x="142" y="822"/>
                  </a:lnTo>
                  <a:lnTo>
                    <a:pt x="126" y="806"/>
                  </a:lnTo>
                  <a:lnTo>
                    <a:pt x="111" y="789"/>
                  </a:lnTo>
                  <a:lnTo>
                    <a:pt x="97" y="770"/>
                  </a:lnTo>
                  <a:lnTo>
                    <a:pt x="83" y="751"/>
                  </a:lnTo>
                  <a:lnTo>
                    <a:pt x="71" y="731"/>
                  </a:lnTo>
                  <a:lnTo>
                    <a:pt x="59" y="712"/>
                  </a:lnTo>
                  <a:lnTo>
                    <a:pt x="49" y="691"/>
                  </a:lnTo>
                  <a:lnTo>
                    <a:pt x="38" y="669"/>
                  </a:lnTo>
                  <a:lnTo>
                    <a:pt x="30" y="647"/>
                  </a:lnTo>
                  <a:lnTo>
                    <a:pt x="22" y="625"/>
                  </a:lnTo>
                  <a:lnTo>
                    <a:pt x="16" y="602"/>
                  </a:lnTo>
                  <a:lnTo>
                    <a:pt x="11" y="579"/>
                  </a:lnTo>
                  <a:lnTo>
                    <a:pt x="6" y="555"/>
                  </a:lnTo>
                  <a:lnTo>
                    <a:pt x="4" y="531"/>
                  </a:lnTo>
                  <a:lnTo>
                    <a:pt x="1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1" y="457"/>
                  </a:lnTo>
                  <a:lnTo>
                    <a:pt x="4" y="433"/>
                  </a:lnTo>
                  <a:lnTo>
                    <a:pt x="6" y="409"/>
                  </a:lnTo>
                  <a:lnTo>
                    <a:pt x="11" y="384"/>
                  </a:lnTo>
                  <a:lnTo>
                    <a:pt x="16" y="361"/>
                  </a:lnTo>
                  <a:lnTo>
                    <a:pt x="22" y="338"/>
                  </a:lnTo>
                  <a:lnTo>
                    <a:pt x="30" y="316"/>
                  </a:lnTo>
                  <a:lnTo>
                    <a:pt x="38" y="295"/>
                  </a:lnTo>
                  <a:lnTo>
                    <a:pt x="49" y="273"/>
                  </a:lnTo>
                  <a:lnTo>
                    <a:pt x="59" y="252"/>
                  </a:lnTo>
                  <a:lnTo>
                    <a:pt x="71" y="232"/>
                  </a:lnTo>
                  <a:lnTo>
                    <a:pt x="83" y="213"/>
                  </a:lnTo>
                  <a:lnTo>
                    <a:pt x="97" y="193"/>
                  </a:lnTo>
                  <a:lnTo>
                    <a:pt x="111" y="176"/>
                  </a:lnTo>
                  <a:lnTo>
                    <a:pt x="126" y="157"/>
                  </a:lnTo>
                  <a:lnTo>
                    <a:pt x="142" y="141"/>
                  </a:lnTo>
                  <a:lnTo>
                    <a:pt x="158" y="125"/>
                  </a:lnTo>
                  <a:lnTo>
                    <a:pt x="177" y="110"/>
                  </a:lnTo>
                  <a:lnTo>
                    <a:pt x="194" y="95"/>
                  </a:lnTo>
                  <a:lnTo>
                    <a:pt x="213" y="82"/>
                  </a:lnTo>
                  <a:lnTo>
                    <a:pt x="233" y="70"/>
                  </a:lnTo>
                  <a:lnTo>
                    <a:pt x="253" y="58"/>
                  </a:lnTo>
                  <a:lnTo>
                    <a:pt x="273" y="48"/>
                  </a:lnTo>
                  <a:lnTo>
                    <a:pt x="295" y="38"/>
                  </a:lnTo>
                  <a:lnTo>
                    <a:pt x="317" y="29"/>
                  </a:lnTo>
                  <a:lnTo>
                    <a:pt x="339" y="21"/>
                  </a:lnTo>
                  <a:lnTo>
                    <a:pt x="362" y="16"/>
                  </a:lnTo>
                  <a:lnTo>
                    <a:pt x="385" y="10"/>
                  </a:lnTo>
                  <a:lnTo>
                    <a:pt x="409" y="5"/>
                  </a:lnTo>
                  <a:lnTo>
                    <a:pt x="433" y="3"/>
                  </a:lnTo>
                  <a:lnTo>
                    <a:pt x="458" y="1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6" y="5"/>
                  </a:lnTo>
                  <a:lnTo>
                    <a:pt x="580" y="10"/>
                  </a:lnTo>
                  <a:lnTo>
                    <a:pt x="603" y="16"/>
                  </a:lnTo>
                  <a:lnTo>
                    <a:pt x="626" y="21"/>
                  </a:lnTo>
                  <a:lnTo>
                    <a:pt x="648" y="29"/>
                  </a:lnTo>
                  <a:lnTo>
                    <a:pt x="670" y="38"/>
                  </a:lnTo>
                  <a:lnTo>
                    <a:pt x="692" y="48"/>
                  </a:lnTo>
                  <a:lnTo>
                    <a:pt x="712" y="58"/>
                  </a:lnTo>
                  <a:lnTo>
                    <a:pt x="732" y="70"/>
                  </a:lnTo>
                  <a:lnTo>
                    <a:pt x="751" y="82"/>
                  </a:lnTo>
                  <a:lnTo>
                    <a:pt x="771" y="95"/>
                  </a:lnTo>
                  <a:lnTo>
                    <a:pt x="789" y="110"/>
                  </a:lnTo>
                  <a:lnTo>
                    <a:pt x="807" y="125"/>
                  </a:lnTo>
                  <a:lnTo>
                    <a:pt x="823" y="141"/>
                  </a:lnTo>
                  <a:lnTo>
                    <a:pt x="839" y="157"/>
                  </a:lnTo>
                  <a:lnTo>
                    <a:pt x="854" y="176"/>
                  </a:lnTo>
                  <a:lnTo>
                    <a:pt x="869" y="193"/>
                  </a:lnTo>
                  <a:lnTo>
                    <a:pt x="882" y="213"/>
                  </a:lnTo>
                  <a:lnTo>
                    <a:pt x="894" y="232"/>
                  </a:lnTo>
                  <a:lnTo>
                    <a:pt x="906" y="252"/>
                  </a:lnTo>
                  <a:lnTo>
                    <a:pt x="917" y="273"/>
                  </a:lnTo>
                  <a:lnTo>
                    <a:pt x="927" y="295"/>
                  </a:lnTo>
                  <a:lnTo>
                    <a:pt x="935" y="316"/>
                  </a:lnTo>
                  <a:lnTo>
                    <a:pt x="943" y="338"/>
                  </a:lnTo>
                  <a:lnTo>
                    <a:pt x="950" y="361"/>
                  </a:lnTo>
                  <a:lnTo>
                    <a:pt x="954" y="384"/>
                  </a:lnTo>
                  <a:lnTo>
                    <a:pt x="959" y="409"/>
                  </a:lnTo>
                  <a:lnTo>
                    <a:pt x="962" y="433"/>
                  </a:lnTo>
                  <a:lnTo>
                    <a:pt x="963" y="457"/>
                  </a:lnTo>
                  <a:lnTo>
                    <a:pt x="965" y="482"/>
                  </a:lnTo>
                  <a:lnTo>
                    <a:pt x="965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672" y="1966"/>
              <a:ext cx="198" cy="198"/>
            </a:xfrm>
            <a:custGeom>
              <a:avLst/>
              <a:gdLst>
                <a:gd name="T0" fmla="*/ 179 w 396"/>
                <a:gd name="T1" fmla="*/ 396 h 397"/>
                <a:gd name="T2" fmla="*/ 122 w 396"/>
                <a:gd name="T3" fmla="*/ 382 h 397"/>
                <a:gd name="T4" fmla="*/ 73 w 396"/>
                <a:gd name="T5" fmla="*/ 352 h 397"/>
                <a:gd name="T6" fmla="*/ 45 w 396"/>
                <a:gd name="T7" fmla="*/ 324 h 397"/>
                <a:gd name="T8" fmla="*/ 15 w 396"/>
                <a:gd name="T9" fmla="*/ 273 h 397"/>
                <a:gd name="T10" fmla="*/ 1 w 396"/>
                <a:gd name="T11" fmla="*/ 218 h 397"/>
                <a:gd name="T12" fmla="*/ 4 w 396"/>
                <a:gd name="T13" fmla="*/ 160 h 397"/>
                <a:gd name="T14" fmla="*/ 23 w 396"/>
                <a:gd name="T15" fmla="*/ 106 h 397"/>
                <a:gd name="T16" fmla="*/ 58 w 396"/>
                <a:gd name="T17" fmla="*/ 59 h 397"/>
                <a:gd name="T18" fmla="*/ 89 w 396"/>
                <a:gd name="T19" fmla="*/ 34 h 397"/>
                <a:gd name="T20" fmla="*/ 141 w 396"/>
                <a:gd name="T21" fmla="*/ 10 h 397"/>
                <a:gd name="T22" fmla="*/ 198 w 396"/>
                <a:gd name="T23" fmla="*/ 0 h 397"/>
                <a:gd name="T24" fmla="*/ 237 w 396"/>
                <a:gd name="T25" fmla="*/ 4 h 397"/>
                <a:gd name="T26" fmla="*/ 292 w 396"/>
                <a:gd name="T27" fmla="*/ 23 h 397"/>
                <a:gd name="T28" fmla="*/ 339 w 396"/>
                <a:gd name="T29" fmla="*/ 59 h 397"/>
                <a:gd name="T30" fmla="*/ 364 w 396"/>
                <a:gd name="T31" fmla="*/ 89 h 397"/>
                <a:gd name="T32" fmla="*/ 388 w 396"/>
                <a:gd name="T33" fmla="*/ 142 h 397"/>
                <a:gd name="T34" fmla="*/ 396 w 396"/>
                <a:gd name="T35" fmla="*/ 199 h 397"/>
                <a:gd name="T36" fmla="*/ 388 w 396"/>
                <a:gd name="T37" fmla="*/ 255 h 397"/>
                <a:gd name="T38" fmla="*/ 364 w 396"/>
                <a:gd name="T39" fmla="*/ 308 h 397"/>
                <a:gd name="T40" fmla="*/ 339 w 396"/>
                <a:gd name="T41" fmla="*/ 339 h 397"/>
                <a:gd name="T42" fmla="*/ 292 w 396"/>
                <a:gd name="T43" fmla="*/ 374 h 397"/>
                <a:gd name="T44" fmla="*/ 237 w 396"/>
                <a:gd name="T45" fmla="*/ 393 h 397"/>
                <a:gd name="T46" fmla="*/ 198 w 396"/>
                <a:gd name="T47" fmla="*/ 397 h 397"/>
                <a:gd name="T48" fmla="*/ 180 w 396"/>
                <a:gd name="T49" fmla="*/ 12 h 397"/>
                <a:gd name="T50" fmla="*/ 127 w 396"/>
                <a:gd name="T51" fmla="*/ 26 h 397"/>
                <a:gd name="T52" fmla="*/ 80 w 396"/>
                <a:gd name="T53" fmla="*/ 53 h 397"/>
                <a:gd name="T54" fmla="*/ 53 w 396"/>
                <a:gd name="T55" fmla="*/ 80 h 397"/>
                <a:gd name="T56" fmla="*/ 24 w 396"/>
                <a:gd name="T57" fmla="*/ 128 h 397"/>
                <a:gd name="T58" fmla="*/ 12 w 396"/>
                <a:gd name="T59" fmla="*/ 181 h 397"/>
                <a:gd name="T60" fmla="*/ 14 w 396"/>
                <a:gd name="T61" fmla="*/ 234 h 397"/>
                <a:gd name="T62" fmla="*/ 32 w 396"/>
                <a:gd name="T63" fmla="*/ 286 h 397"/>
                <a:gd name="T64" fmla="*/ 66 w 396"/>
                <a:gd name="T65" fmla="*/ 331 h 397"/>
                <a:gd name="T66" fmla="*/ 95 w 396"/>
                <a:gd name="T67" fmla="*/ 355 h 397"/>
                <a:gd name="T68" fmla="*/ 144 w 396"/>
                <a:gd name="T69" fmla="*/ 378 h 397"/>
                <a:gd name="T70" fmla="*/ 198 w 396"/>
                <a:gd name="T71" fmla="*/ 386 h 397"/>
                <a:gd name="T72" fmla="*/ 235 w 396"/>
                <a:gd name="T73" fmla="*/ 383 h 397"/>
                <a:gd name="T74" fmla="*/ 287 w 396"/>
                <a:gd name="T75" fmla="*/ 364 h 397"/>
                <a:gd name="T76" fmla="*/ 331 w 396"/>
                <a:gd name="T77" fmla="*/ 331 h 397"/>
                <a:gd name="T78" fmla="*/ 355 w 396"/>
                <a:gd name="T79" fmla="*/ 302 h 397"/>
                <a:gd name="T80" fmla="*/ 378 w 396"/>
                <a:gd name="T81" fmla="*/ 253 h 397"/>
                <a:gd name="T82" fmla="*/ 386 w 396"/>
                <a:gd name="T83" fmla="*/ 199 h 397"/>
                <a:gd name="T84" fmla="*/ 378 w 396"/>
                <a:gd name="T85" fmla="*/ 146 h 397"/>
                <a:gd name="T86" fmla="*/ 355 w 396"/>
                <a:gd name="T87" fmla="*/ 96 h 397"/>
                <a:gd name="T88" fmla="*/ 331 w 396"/>
                <a:gd name="T89" fmla="*/ 66 h 397"/>
                <a:gd name="T90" fmla="*/ 287 w 396"/>
                <a:gd name="T91" fmla="*/ 34 h 397"/>
                <a:gd name="T92" fmla="*/ 235 w 396"/>
                <a:gd name="T93" fmla="*/ 15 h 397"/>
                <a:gd name="T94" fmla="*/ 198 w 396"/>
                <a:gd name="T95" fmla="*/ 1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6" h="397">
                  <a:moveTo>
                    <a:pt x="198" y="397"/>
                  </a:moveTo>
                  <a:lnTo>
                    <a:pt x="198" y="397"/>
                  </a:lnTo>
                  <a:lnTo>
                    <a:pt x="179" y="396"/>
                  </a:lnTo>
                  <a:lnTo>
                    <a:pt x="159" y="393"/>
                  </a:lnTo>
                  <a:lnTo>
                    <a:pt x="141" y="389"/>
                  </a:lnTo>
                  <a:lnTo>
                    <a:pt x="122" y="382"/>
                  </a:lnTo>
                  <a:lnTo>
                    <a:pt x="105" y="374"/>
                  </a:lnTo>
                  <a:lnTo>
                    <a:pt x="89" y="363"/>
                  </a:lnTo>
                  <a:lnTo>
                    <a:pt x="73" y="352"/>
                  </a:lnTo>
                  <a:lnTo>
                    <a:pt x="58" y="339"/>
                  </a:lnTo>
                  <a:lnTo>
                    <a:pt x="58" y="339"/>
                  </a:lnTo>
                  <a:lnTo>
                    <a:pt x="45" y="324"/>
                  </a:lnTo>
                  <a:lnTo>
                    <a:pt x="32" y="308"/>
                  </a:lnTo>
                  <a:lnTo>
                    <a:pt x="23" y="291"/>
                  </a:lnTo>
                  <a:lnTo>
                    <a:pt x="15" y="273"/>
                  </a:lnTo>
                  <a:lnTo>
                    <a:pt x="8" y="255"/>
                  </a:lnTo>
                  <a:lnTo>
                    <a:pt x="4" y="237"/>
                  </a:lnTo>
                  <a:lnTo>
                    <a:pt x="1" y="218"/>
                  </a:lnTo>
                  <a:lnTo>
                    <a:pt x="0" y="199"/>
                  </a:lnTo>
                  <a:lnTo>
                    <a:pt x="1" y="180"/>
                  </a:lnTo>
                  <a:lnTo>
                    <a:pt x="4" y="160"/>
                  </a:lnTo>
                  <a:lnTo>
                    <a:pt x="8" y="142"/>
                  </a:lnTo>
                  <a:lnTo>
                    <a:pt x="15" y="124"/>
                  </a:lnTo>
                  <a:lnTo>
                    <a:pt x="23" y="106"/>
                  </a:lnTo>
                  <a:lnTo>
                    <a:pt x="32" y="89"/>
                  </a:lnTo>
                  <a:lnTo>
                    <a:pt x="45" y="74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73" y="45"/>
                  </a:lnTo>
                  <a:lnTo>
                    <a:pt x="89" y="34"/>
                  </a:lnTo>
                  <a:lnTo>
                    <a:pt x="105" y="23"/>
                  </a:lnTo>
                  <a:lnTo>
                    <a:pt x="122" y="15"/>
                  </a:lnTo>
                  <a:lnTo>
                    <a:pt x="141" y="10"/>
                  </a:lnTo>
                  <a:lnTo>
                    <a:pt x="159" y="4"/>
                  </a:lnTo>
                  <a:lnTo>
                    <a:pt x="179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18" y="1"/>
                  </a:lnTo>
                  <a:lnTo>
                    <a:pt x="237" y="4"/>
                  </a:lnTo>
                  <a:lnTo>
                    <a:pt x="256" y="10"/>
                  </a:lnTo>
                  <a:lnTo>
                    <a:pt x="274" y="15"/>
                  </a:lnTo>
                  <a:lnTo>
                    <a:pt x="292" y="23"/>
                  </a:lnTo>
                  <a:lnTo>
                    <a:pt x="309" y="34"/>
                  </a:lnTo>
                  <a:lnTo>
                    <a:pt x="324" y="45"/>
                  </a:lnTo>
                  <a:lnTo>
                    <a:pt x="339" y="59"/>
                  </a:lnTo>
                  <a:lnTo>
                    <a:pt x="339" y="59"/>
                  </a:lnTo>
                  <a:lnTo>
                    <a:pt x="353" y="74"/>
                  </a:lnTo>
                  <a:lnTo>
                    <a:pt x="364" y="89"/>
                  </a:lnTo>
                  <a:lnTo>
                    <a:pt x="373" y="106"/>
                  </a:lnTo>
                  <a:lnTo>
                    <a:pt x="383" y="124"/>
                  </a:lnTo>
                  <a:lnTo>
                    <a:pt x="388" y="142"/>
                  </a:lnTo>
                  <a:lnTo>
                    <a:pt x="393" y="160"/>
                  </a:lnTo>
                  <a:lnTo>
                    <a:pt x="395" y="180"/>
                  </a:lnTo>
                  <a:lnTo>
                    <a:pt x="396" y="199"/>
                  </a:lnTo>
                  <a:lnTo>
                    <a:pt x="395" y="218"/>
                  </a:lnTo>
                  <a:lnTo>
                    <a:pt x="393" y="237"/>
                  </a:lnTo>
                  <a:lnTo>
                    <a:pt x="388" y="255"/>
                  </a:lnTo>
                  <a:lnTo>
                    <a:pt x="383" y="273"/>
                  </a:lnTo>
                  <a:lnTo>
                    <a:pt x="373" y="291"/>
                  </a:lnTo>
                  <a:lnTo>
                    <a:pt x="364" y="308"/>
                  </a:lnTo>
                  <a:lnTo>
                    <a:pt x="353" y="324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324" y="352"/>
                  </a:lnTo>
                  <a:lnTo>
                    <a:pt x="309" y="363"/>
                  </a:lnTo>
                  <a:lnTo>
                    <a:pt x="292" y="374"/>
                  </a:lnTo>
                  <a:lnTo>
                    <a:pt x="274" y="382"/>
                  </a:lnTo>
                  <a:lnTo>
                    <a:pt x="256" y="389"/>
                  </a:lnTo>
                  <a:lnTo>
                    <a:pt x="237" y="393"/>
                  </a:lnTo>
                  <a:lnTo>
                    <a:pt x="218" y="396"/>
                  </a:lnTo>
                  <a:lnTo>
                    <a:pt x="198" y="397"/>
                  </a:lnTo>
                  <a:lnTo>
                    <a:pt x="198" y="397"/>
                  </a:lnTo>
                  <a:close/>
                  <a:moveTo>
                    <a:pt x="198" y="11"/>
                  </a:moveTo>
                  <a:lnTo>
                    <a:pt x="198" y="11"/>
                  </a:lnTo>
                  <a:lnTo>
                    <a:pt x="180" y="12"/>
                  </a:lnTo>
                  <a:lnTo>
                    <a:pt x="161" y="15"/>
                  </a:lnTo>
                  <a:lnTo>
                    <a:pt x="144" y="19"/>
                  </a:lnTo>
                  <a:lnTo>
                    <a:pt x="127" y="26"/>
                  </a:lnTo>
                  <a:lnTo>
                    <a:pt x="111" y="34"/>
                  </a:lnTo>
                  <a:lnTo>
                    <a:pt x="95" y="43"/>
                  </a:lnTo>
                  <a:lnTo>
                    <a:pt x="80" y="5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53" y="80"/>
                  </a:lnTo>
                  <a:lnTo>
                    <a:pt x="42" y="96"/>
                  </a:lnTo>
                  <a:lnTo>
                    <a:pt x="32" y="111"/>
                  </a:lnTo>
                  <a:lnTo>
                    <a:pt x="24" y="128"/>
                  </a:lnTo>
                  <a:lnTo>
                    <a:pt x="19" y="146"/>
                  </a:lnTo>
                  <a:lnTo>
                    <a:pt x="14" y="163"/>
                  </a:lnTo>
                  <a:lnTo>
                    <a:pt x="12" y="181"/>
                  </a:lnTo>
                  <a:lnTo>
                    <a:pt x="12" y="199"/>
                  </a:lnTo>
                  <a:lnTo>
                    <a:pt x="12" y="217"/>
                  </a:lnTo>
                  <a:lnTo>
                    <a:pt x="14" y="234"/>
                  </a:lnTo>
                  <a:lnTo>
                    <a:pt x="19" y="253"/>
                  </a:lnTo>
                  <a:lnTo>
                    <a:pt x="24" y="269"/>
                  </a:lnTo>
                  <a:lnTo>
                    <a:pt x="32" y="286"/>
                  </a:lnTo>
                  <a:lnTo>
                    <a:pt x="42" y="302"/>
                  </a:lnTo>
                  <a:lnTo>
                    <a:pt x="53" y="317"/>
                  </a:lnTo>
                  <a:lnTo>
                    <a:pt x="66" y="331"/>
                  </a:lnTo>
                  <a:lnTo>
                    <a:pt x="66" y="331"/>
                  </a:lnTo>
                  <a:lnTo>
                    <a:pt x="80" y="344"/>
                  </a:lnTo>
                  <a:lnTo>
                    <a:pt x="95" y="355"/>
                  </a:lnTo>
                  <a:lnTo>
                    <a:pt x="111" y="364"/>
                  </a:lnTo>
                  <a:lnTo>
                    <a:pt x="127" y="372"/>
                  </a:lnTo>
                  <a:lnTo>
                    <a:pt x="144" y="378"/>
                  </a:lnTo>
                  <a:lnTo>
                    <a:pt x="161" y="383"/>
                  </a:lnTo>
                  <a:lnTo>
                    <a:pt x="180" y="385"/>
                  </a:lnTo>
                  <a:lnTo>
                    <a:pt x="198" y="386"/>
                  </a:lnTo>
                  <a:lnTo>
                    <a:pt x="198" y="386"/>
                  </a:lnTo>
                  <a:lnTo>
                    <a:pt x="217" y="385"/>
                  </a:lnTo>
                  <a:lnTo>
                    <a:pt x="235" y="383"/>
                  </a:lnTo>
                  <a:lnTo>
                    <a:pt x="254" y="378"/>
                  </a:lnTo>
                  <a:lnTo>
                    <a:pt x="270" y="372"/>
                  </a:lnTo>
                  <a:lnTo>
                    <a:pt x="287" y="364"/>
                  </a:lnTo>
                  <a:lnTo>
                    <a:pt x="302" y="355"/>
                  </a:lnTo>
                  <a:lnTo>
                    <a:pt x="317" y="344"/>
                  </a:lnTo>
                  <a:lnTo>
                    <a:pt x="331" y="331"/>
                  </a:lnTo>
                  <a:lnTo>
                    <a:pt x="331" y="331"/>
                  </a:lnTo>
                  <a:lnTo>
                    <a:pt x="343" y="317"/>
                  </a:lnTo>
                  <a:lnTo>
                    <a:pt x="355" y="302"/>
                  </a:lnTo>
                  <a:lnTo>
                    <a:pt x="364" y="286"/>
                  </a:lnTo>
                  <a:lnTo>
                    <a:pt x="372" y="269"/>
                  </a:lnTo>
                  <a:lnTo>
                    <a:pt x="378" y="253"/>
                  </a:lnTo>
                  <a:lnTo>
                    <a:pt x="383" y="234"/>
                  </a:lnTo>
                  <a:lnTo>
                    <a:pt x="385" y="217"/>
                  </a:lnTo>
                  <a:lnTo>
                    <a:pt x="386" y="199"/>
                  </a:lnTo>
                  <a:lnTo>
                    <a:pt x="385" y="181"/>
                  </a:lnTo>
                  <a:lnTo>
                    <a:pt x="383" y="163"/>
                  </a:lnTo>
                  <a:lnTo>
                    <a:pt x="378" y="146"/>
                  </a:lnTo>
                  <a:lnTo>
                    <a:pt x="372" y="128"/>
                  </a:lnTo>
                  <a:lnTo>
                    <a:pt x="364" y="111"/>
                  </a:lnTo>
                  <a:lnTo>
                    <a:pt x="355" y="96"/>
                  </a:lnTo>
                  <a:lnTo>
                    <a:pt x="343" y="80"/>
                  </a:lnTo>
                  <a:lnTo>
                    <a:pt x="331" y="66"/>
                  </a:lnTo>
                  <a:lnTo>
                    <a:pt x="331" y="66"/>
                  </a:lnTo>
                  <a:lnTo>
                    <a:pt x="317" y="53"/>
                  </a:lnTo>
                  <a:lnTo>
                    <a:pt x="302" y="43"/>
                  </a:lnTo>
                  <a:lnTo>
                    <a:pt x="287" y="34"/>
                  </a:lnTo>
                  <a:lnTo>
                    <a:pt x="270" y="26"/>
                  </a:lnTo>
                  <a:lnTo>
                    <a:pt x="254" y="19"/>
                  </a:lnTo>
                  <a:lnTo>
                    <a:pt x="235" y="15"/>
                  </a:lnTo>
                  <a:lnTo>
                    <a:pt x="217" y="12"/>
                  </a:lnTo>
                  <a:lnTo>
                    <a:pt x="198" y="11"/>
                  </a:lnTo>
                  <a:lnTo>
                    <a:pt x="19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2688" y="1981"/>
              <a:ext cx="167" cy="167"/>
            </a:xfrm>
            <a:custGeom>
              <a:avLst/>
              <a:gdLst>
                <a:gd name="T0" fmla="*/ 151 w 334"/>
                <a:gd name="T1" fmla="*/ 335 h 335"/>
                <a:gd name="T2" fmla="*/ 104 w 334"/>
                <a:gd name="T3" fmla="*/ 322 h 335"/>
                <a:gd name="T4" fmla="*/ 61 w 334"/>
                <a:gd name="T5" fmla="*/ 298 h 335"/>
                <a:gd name="T6" fmla="*/ 38 w 334"/>
                <a:gd name="T7" fmla="*/ 274 h 335"/>
                <a:gd name="T8" fmla="*/ 13 w 334"/>
                <a:gd name="T9" fmla="*/ 232 h 335"/>
                <a:gd name="T10" fmla="*/ 1 w 334"/>
                <a:gd name="T11" fmla="*/ 185 h 335"/>
                <a:gd name="T12" fmla="*/ 1 w 334"/>
                <a:gd name="T13" fmla="*/ 151 h 335"/>
                <a:gd name="T14" fmla="*/ 13 w 334"/>
                <a:gd name="T15" fmla="*/ 104 h 335"/>
                <a:gd name="T16" fmla="*/ 38 w 334"/>
                <a:gd name="T17" fmla="*/ 61 h 335"/>
                <a:gd name="T18" fmla="*/ 61 w 334"/>
                <a:gd name="T19" fmla="*/ 38 h 335"/>
                <a:gd name="T20" fmla="*/ 104 w 334"/>
                <a:gd name="T21" fmla="*/ 13 h 335"/>
                <a:gd name="T22" fmla="*/ 151 w 334"/>
                <a:gd name="T23" fmla="*/ 2 h 335"/>
                <a:gd name="T24" fmla="*/ 185 w 334"/>
                <a:gd name="T25" fmla="*/ 2 h 335"/>
                <a:gd name="T26" fmla="*/ 232 w 334"/>
                <a:gd name="T27" fmla="*/ 13 h 335"/>
                <a:gd name="T28" fmla="*/ 273 w 334"/>
                <a:gd name="T29" fmla="*/ 38 h 335"/>
                <a:gd name="T30" fmla="*/ 297 w 334"/>
                <a:gd name="T31" fmla="*/ 61 h 335"/>
                <a:gd name="T32" fmla="*/ 322 w 334"/>
                <a:gd name="T33" fmla="*/ 104 h 335"/>
                <a:gd name="T34" fmla="*/ 334 w 334"/>
                <a:gd name="T35" fmla="*/ 151 h 335"/>
                <a:gd name="T36" fmla="*/ 334 w 334"/>
                <a:gd name="T37" fmla="*/ 185 h 335"/>
                <a:gd name="T38" fmla="*/ 322 w 334"/>
                <a:gd name="T39" fmla="*/ 232 h 335"/>
                <a:gd name="T40" fmla="*/ 297 w 334"/>
                <a:gd name="T41" fmla="*/ 274 h 335"/>
                <a:gd name="T42" fmla="*/ 273 w 334"/>
                <a:gd name="T43" fmla="*/ 298 h 335"/>
                <a:gd name="T44" fmla="*/ 232 w 334"/>
                <a:gd name="T45" fmla="*/ 322 h 335"/>
                <a:gd name="T46" fmla="*/ 185 w 334"/>
                <a:gd name="T47" fmla="*/ 335 h 335"/>
                <a:gd name="T48" fmla="*/ 167 w 334"/>
                <a:gd name="T49" fmla="*/ 11 h 335"/>
                <a:gd name="T50" fmla="*/ 136 w 334"/>
                <a:gd name="T51" fmla="*/ 14 h 335"/>
                <a:gd name="T52" fmla="*/ 94 w 334"/>
                <a:gd name="T53" fmla="*/ 29 h 335"/>
                <a:gd name="T54" fmla="*/ 57 w 334"/>
                <a:gd name="T55" fmla="*/ 57 h 335"/>
                <a:gd name="T56" fmla="*/ 37 w 334"/>
                <a:gd name="T57" fmla="*/ 81 h 335"/>
                <a:gd name="T58" fmla="*/ 18 w 334"/>
                <a:gd name="T59" fmla="*/ 123 h 335"/>
                <a:gd name="T60" fmla="*/ 11 w 334"/>
                <a:gd name="T61" fmla="*/ 168 h 335"/>
                <a:gd name="T62" fmla="*/ 14 w 334"/>
                <a:gd name="T63" fmla="*/ 199 h 335"/>
                <a:gd name="T64" fmla="*/ 29 w 334"/>
                <a:gd name="T65" fmla="*/ 241 h 335"/>
                <a:gd name="T66" fmla="*/ 57 w 334"/>
                <a:gd name="T67" fmla="*/ 278 h 335"/>
                <a:gd name="T68" fmla="*/ 81 w 334"/>
                <a:gd name="T69" fmla="*/ 298 h 335"/>
                <a:gd name="T70" fmla="*/ 122 w 334"/>
                <a:gd name="T71" fmla="*/ 317 h 335"/>
                <a:gd name="T72" fmla="*/ 167 w 334"/>
                <a:gd name="T73" fmla="*/ 324 h 335"/>
                <a:gd name="T74" fmla="*/ 198 w 334"/>
                <a:gd name="T75" fmla="*/ 321 h 335"/>
                <a:gd name="T76" fmla="*/ 241 w 334"/>
                <a:gd name="T77" fmla="*/ 306 h 335"/>
                <a:gd name="T78" fmla="*/ 278 w 334"/>
                <a:gd name="T79" fmla="*/ 278 h 335"/>
                <a:gd name="T80" fmla="*/ 297 w 334"/>
                <a:gd name="T81" fmla="*/ 255 h 335"/>
                <a:gd name="T82" fmla="*/ 317 w 334"/>
                <a:gd name="T83" fmla="*/ 214 h 335"/>
                <a:gd name="T84" fmla="*/ 324 w 334"/>
                <a:gd name="T85" fmla="*/ 168 h 335"/>
                <a:gd name="T86" fmla="*/ 320 w 334"/>
                <a:gd name="T87" fmla="*/ 136 h 335"/>
                <a:gd name="T88" fmla="*/ 306 w 334"/>
                <a:gd name="T89" fmla="*/ 94 h 335"/>
                <a:gd name="T90" fmla="*/ 278 w 334"/>
                <a:gd name="T91" fmla="*/ 57 h 335"/>
                <a:gd name="T92" fmla="*/ 254 w 334"/>
                <a:gd name="T93" fmla="*/ 37 h 335"/>
                <a:gd name="T94" fmla="*/ 213 w 334"/>
                <a:gd name="T95" fmla="*/ 18 h 335"/>
                <a:gd name="T96" fmla="*/ 167 w 334"/>
                <a:gd name="T97" fmla="*/ 1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335">
                  <a:moveTo>
                    <a:pt x="167" y="335"/>
                  </a:moveTo>
                  <a:lnTo>
                    <a:pt x="167" y="335"/>
                  </a:lnTo>
                  <a:lnTo>
                    <a:pt x="151" y="335"/>
                  </a:lnTo>
                  <a:lnTo>
                    <a:pt x="135" y="332"/>
                  </a:lnTo>
                  <a:lnTo>
                    <a:pt x="119" y="328"/>
                  </a:lnTo>
                  <a:lnTo>
                    <a:pt x="104" y="322"/>
                  </a:lnTo>
                  <a:lnTo>
                    <a:pt x="89" y="315"/>
                  </a:lnTo>
                  <a:lnTo>
                    <a:pt x="75" y="307"/>
                  </a:lnTo>
                  <a:lnTo>
                    <a:pt x="61" y="298"/>
                  </a:lnTo>
                  <a:lnTo>
                    <a:pt x="49" y="286"/>
                  </a:lnTo>
                  <a:lnTo>
                    <a:pt x="49" y="286"/>
                  </a:lnTo>
                  <a:lnTo>
                    <a:pt x="38" y="274"/>
                  </a:lnTo>
                  <a:lnTo>
                    <a:pt x="28" y="261"/>
                  </a:lnTo>
                  <a:lnTo>
                    <a:pt x="20" y="247"/>
                  </a:lnTo>
                  <a:lnTo>
                    <a:pt x="13" y="232"/>
                  </a:lnTo>
                  <a:lnTo>
                    <a:pt x="7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51"/>
                  </a:lnTo>
                  <a:lnTo>
                    <a:pt x="4" y="135"/>
                  </a:lnTo>
                  <a:lnTo>
                    <a:pt x="7" y="119"/>
                  </a:lnTo>
                  <a:lnTo>
                    <a:pt x="13" y="104"/>
                  </a:lnTo>
                  <a:lnTo>
                    <a:pt x="20" y="89"/>
                  </a:lnTo>
                  <a:lnTo>
                    <a:pt x="28" y="75"/>
                  </a:lnTo>
                  <a:lnTo>
                    <a:pt x="38" y="61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61" y="38"/>
                  </a:lnTo>
                  <a:lnTo>
                    <a:pt x="75" y="28"/>
                  </a:lnTo>
                  <a:lnTo>
                    <a:pt x="89" y="20"/>
                  </a:lnTo>
                  <a:lnTo>
                    <a:pt x="104" y="13"/>
                  </a:lnTo>
                  <a:lnTo>
                    <a:pt x="119" y="7"/>
                  </a:lnTo>
                  <a:lnTo>
                    <a:pt x="135" y="4"/>
                  </a:lnTo>
                  <a:lnTo>
                    <a:pt x="151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85" y="2"/>
                  </a:lnTo>
                  <a:lnTo>
                    <a:pt x="201" y="4"/>
                  </a:lnTo>
                  <a:lnTo>
                    <a:pt x="216" y="7"/>
                  </a:lnTo>
                  <a:lnTo>
                    <a:pt x="232" y="13"/>
                  </a:lnTo>
                  <a:lnTo>
                    <a:pt x="247" y="20"/>
                  </a:lnTo>
                  <a:lnTo>
                    <a:pt x="261" y="28"/>
                  </a:lnTo>
                  <a:lnTo>
                    <a:pt x="273" y="38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7" y="61"/>
                  </a:lnTo>
                  <a:lnTo>
                    <a:pt x="307" y="75"/>
                  </a:lnTo>
                  <a:lnTo>
                    <a:pt x="315" y="89"/>
                  </a:lnTo>
                  <a:lnTo>
                    <a:pt x="322" y="104"/>
                  </a:lnTo>
                  <a:lnTo>
                    <a:pt x="327" y="119"/>
                  </a:lnTo>
                  <a:lnTo>
                    <a:pt x="332" y="135"/>
                  </a:lnTo>
                  <a:lnTo>
                    <a:pt x="334" y="151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34" y="185"/>
                  </a:lnTo>
                  <a:lnTo>
                    <a:pt x="332" y="201"/>
                  </a:lnTo>
                  <a:lnTo>
                    <a:pt x="327" y="216"/>
                  </a:lnTo>
                  <a:lnTo>
                    <a:pt x="322" y="232"/>
                  </a:lnTo>
                  <a:lnTo>
                    <a:pt x="315" y="247"/>
                  </a:lnTo>
                  <a:lnTo>
                    <a:pt x="307" y="261"/>
                  </a:lnTo>
                  <a:lnTo>
                    <a:pt x="297" y="274"/>
                  </a:lnTo>
                  <a:lnTo>
                    <a:pt x="286" y="286"/>
                  </a:lnTo>
                  <a:lnTo>
                    <a:pt x="286" y="286"/>
                  </a:lnTo>
                  <a:lnTo>
                    <a:pt x="273" y="298"/>
                  </a:lnTo>
                  <a:lnTo>
                    <a:pt x="261" y="307"/>
                  </a:lnTo>
                  <a:lnTo>
                    <a:pt x="247" y="315"/>
                  </a:lnTo>
                  <a:lnTo>
                    <a:pt x="232" y="322"/>
                  </a:lnTo>
                  <a:lnTo>
                    <a:pt x="216" y="328"/>
                  </a:lnTo>
                  <a:lnTo>
                    <a:pt x="201" y="332"/>
                  </a:lnTo>
                  <a:lnTo>
                    <a:pt x="185" y="335"/>
                  </a:lnTo>
                  <a:lnTo>
                    <a:pt x="167" y="335"/>
                  </a:lnTo>
                  <a:lnTo>
                    <a:pt x="167" y="335"/>
                  </a:lnTo>
                  <a:close/>
                  <a:moveTo>
                    <a:pt x="167" y="11"/>
                  </a:moveTo>
                  <a:lnTo>
                    <a:pt x="167" y="11"/>
                  </a:lnTo>
                  <a:lnTo>
                    <a:pt x="152" y="12"/>
                  </a:lnTo>
                  <a:lnTo>
                    <a:pt x="136" y="14"/>
                  </a:lnTo>
                  <a:lnTo>
                    <a:pt x="122" y="18"/>
                  </a:lnTo>
                  <a:lnTo>
                    <a:pt x="107" y="23"/>
                  </a:lnTo>
                  <a:lnTo>
                    <a:pt x="94" y="29"/>
                  </a:lnTo>
                  <a:lnTo>
                    <a:pt x="81" y="37"/>
                  </a:lnTo>
                  <a:lnTo>
                    <a:pt x="68" y="4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46" y="68"/>
                  </a:lnTo>
                  <a:lnTo>
                    <a:pt x="37" y="81"/>
                  </a:lnTo>
                  <a:lnTo>
                    <a:pt x="29" y="94"/>
                  </a:lnTo>
                  <a:lnTo>
                    <a:pt x="23" y="108"/>
                  </a:lnTo>
                  <a:lnTo>
                    <a:pt x="18" y="123"/>
                  </a:lnTo>
                  <a:lnTo>
                    <a:pt x="14" y="136"/>
                  </a:lnTo>
                  <a:lnTo>
                    <a:pt x="12" y="153"/>
                  </a:lnTo>
                  <a:lnTo>
                    <a:pt x="11" y="168"/>
                  </a:lnTo>
                  <a:lnTo>
                    <a:pt x="11" y="168"/>
                  </a:lnTo>
                  <a:lnTo>
                    <a:pt x="12" y="184"/>
                  </a:lnTo>
                  <a:lnTo>
                    <a:pt x="14" y="199"/>
                  </a:lnTo>
                  <a:lnTo>
                    <a:pt x="18" y="214"/>
                  </a:lnTo>
                  <a:lnTo>
                    <a:pt x="23" y="227"/>
                  </a:lnTo>
                  <a:lnTo>
                    <a:pt x="29" y="241"/>
                  </a:lnTo>
                  <a:lnTo>
                    <a:pt x="37" y="255"/>
                  </a:lnTo>
                  <a:lnTo>
                    <a:pt x="46" y="267"/>
                  </a:lnTo>
                  <a:lnTo>
                    <a:pt x="57" y="278"/>
                  </a:lnTo>
                  <a:lnTo>
                    <a:pt x="57" y="278"/>
                  </a:lnTo>
                  <a:lnTo>
                    <a:pt x="68" y="288"/>
                  </a:lnTo>
                  <a:lnTo>
                    <a:pt x="81" y="298"/>
                  </a:lnTo>
                  <a:lnTo>
                    <a:pt x="94" y="306"/>
                  </a:lnTo>
                  <a:lnTo>
                    <a:pt x="107" y="313"/>
                  </a:lnTo>
                  <a:lnTo>
                    <a:pt x="122" y="317"/>
                  </a:lnTo>
                  <a:lnTo>
                    <a:pt x="136" y="321"/>
                  </a:lnTo>
                  <a:lnTo>
                    <a:pt x="152" y="323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83" y="323"/>
                  </a:lnTo>
                  <a:lnTo>
                    <a:pt x="198" y="321"/>
                  </a:lnTo>
                  <a:lnTo>
                    <a:pt x="213" y="317"/>
                  </a:lnTo>
                  <a:lnTo>
                    <a:pt x="227" y="313"/>
                  </a:lnTo>
                  <a:lnTo>
                    <a:pt x="241" y="306"/>
                  </a:lnTo>
                  <a:lnTo>
                    <a:pt x="254" y="298"/>
                  </a:lnTo>
                  <a:lnTo>
                    <a:pt x="266" y="28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88" y="267"/>
                  </a:lnTo>
                  <a:lnTo>
                    <a:pt x="297" y="255"/>
                  </a:lnTo>
                  <a:lnTo>
                    <a:pt x="306" y="241"/>
                  </a:lnTo>
                  <a:lnTo>
                    <a:pt x="312" y="227"/>
                  </a:lnTo>
                  <a:lnTo>
                    <a:pt x="317" y="214"/>
                  </a:lnTo>
                  <a:lnTo>
                    <a:pt x="320" y="199"/>
                  </a:lnTo>
                  <a:lnTo>
                    <a:pt x="323" y="184"/>
                  </a:lnTo>
                  <a:lnTo>
                    <a:pt x="324" y="168"/>
                  </a:lnTo>
                  <a:lnTo>
                    <a:pt x="324" y="168"/>
                  </a:lnTo>
                  <a:lnTo>
                    <a:pt x="323" y="153"/>
                  </a:lnTo>
                  <a:lnTo>
                    <a:pt x="320" y="136"/>
                  </a:lnTo>
                  <a:lnTo>
                    <a:pt x="317" y="123"/>
                  </a:lnTo>
                  <a:lnTo>
                    <a:pt x="312" y="108"/>
                  </a:lnTo>
                  <a:lnTo>
                    <a:pt x="306" y="94"/>
                  </a:lnTo>
                  <a:lnTo>
                    <a:pt x="297" y="81"/>
                  </a:lnTo>
                  <a:lnTo>
                    <a:pt x="288" y="68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66" y="47"/>
                  </a:lnTo>
                  <a:lnTo>
                    <a:pt x="254" y="37"/>
                  </a:lnTo>
                  <a:lnTo>
                    <a:pt x="241" y="29"/>
                  </a:lnTo>
                  <a:lnTo>
                    <a:pt x="227" y="23"/>
                  </a:lnTo>
                  <a:lnTo>
                    <a:pt x="213" y="18"/>
                  </a:lnTo>
                  <a:lnTo>
                    <a:pt x="198" y="14"/>
                  </a:lnTo>
                  <a:lnTo>
                    <a:pt x="183" y="12"/>
                  </a:lnTo>
                  <a:lnTo>
                    <a:pt x="167" y="11"/>
                  </a:lnTo>
                  <a:lnTo>
                    <a:pt x="16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2684" y="2133"/>
              <a:ext cx="19" cy="19"/>
            </a:xfrm>
            <a:custGeom>
              <a:avLst/>
              <a:gdLst>
                <a:gd name="T0" fmla="*/ 8 w 39"/>
                <a:gd name="T1" fmla="*/ 40 h 40"/>
                <a:gd name="T2" fmla="*/ 0 w 39"/>
                <a:gd name="T3" fmla="*/ 33 h 40"/>
                <a:gd name="T4" fmla="*/ 32 w 39"/>
                <a:gd name="T5" fmla="*/ 0 h 40"/>
                <a:gd name="T6" fmla="*/ 39 w 39"/>
                <a:gd name="T7" fmla="*/ 9 h 40"/>
                <a:gd name="T8" fmla="*/ 8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8" y="40"/>
                  </a:moveTo>
                  <a:lnTo>
                    <a:pt x="0" y="33"/>
                  </a:lnTo>
                  <a:lnTo>
                    <a:pt x="32" y="0"/>
                  </a:lnTo>
                  <a:lnTo>
                    <a:pt x="39" y="9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2553" y="2144"/>
              <a:ext cx="139" cy="139"/>
            </a:xfrm>
            <a:custGeom>
              <a:avLst/>
              <a:gdLst>
                <a:gd name="T0" fmla="*/ 27 w 278"/>
                <a:gd name="T1" fmla="*/ 279 h 279"/>
                <a:gd name="T2" fmla="*/ 27 w 278"/>
                <a:gd name="T3" fmla="*/ 279 h 279"/>
                <a:gd name="T4" fmla="*/ 20 w 278"/>
                <a:gd name="T5" fmla="*/ 278 h 279"/>
                <a:gd name="T6" fmla="*/ 15 w 278"/>
                <a:gd name="T7" fmla="*/ 275 h 279"/>
                <a:gd name="T8" fmla="*/ 4 w 278"/>
                <a:gd name="T9" fmla="*/ 264 h 279"/>
                <a:gd name="T10" fmla="*/ 4 w 278"/>
                <a:gd name="T11" fmla="*/ 264 h 279"/>
                <a:gd name="T12" fmla="*/ 1 w 278"/>
                <a:gd name="T13" fmla="*/ 258 h 279"/>
                <a:gd name="T14" fmla="*/ 0 w 278"/>
                <a:gd name="T15" fmla="*/ 253 h 279"/>
                <a:gd name="T16" fmla="*/ 0 w 278"/>
                <a:gd name="T17" fmla="*/ 253 h 279"/>
                <a:gd name="T18" fmla="*/ 1 w 278"/>
                <a:gd name="T19" fmla="*/ 246 h 279"/>
                <a:gd name="T20" fmla="*/ 4 w 278"/>
                <a:gd name="T21" fmla="*/ 240 h 279"/>
                <a:gd name="T22" fmla="*/ 239 w 278"/>
                <a:gd name="T23" fmla="*/ 5 h 279"/>
                <a:gd name="T24" fmla="*/ 239 w 278"/>
                <a:gd name="T25" fmla="*/ 5 h 279"/>
                <a:gd name="T26" fmla="*/ 245 w 278"/>
                <a:gd name="T27" fmla="*/ 2 h 279"/>
                <a:gd name="T28" fmla="*/ 252 w 278"/>
                <a:gd name="T29" fmla="*/ 0 h 279"/>
                <a:gd name="T30" fmla="*/ 252 w 278"/>
                <a:gd name="T31" fmla="*/ 0 h 279"/>
                <a:gd name="T32" fmla="*/ 258 w 278"/>
                <a:gd name="T33" fmla="*/ 2 h 279"/>
                <a:gd name="T34" fmla="*/ 263 w 278"/>
                <a:gd name="T35" fmla="*/ 5 h 279"/>
                <a:gd name="T36" fmla="*/ 274 w 278"/>
                <a:gd name="T37" fmla="*/ 15 h 279"/>
                <a:gd name="T38" fmla="*/ 274 w 278"/>
                <a:gd name="T39" fmla="*/ 15 h 279"/>
                <a:gd name="T40" fmla="*/ 276 w 278"/>
                <a:gd name="T41" fmla="*/ 18 h 279"/>
                <a:gd name="T42" fmla="*/ 277 w 278"/>
                <a:gd name="T43" fmla="*/ 21 h 279"/>
                <a:gd name="T44" fmla="*/ 278 w 278"/>
                <a:gd name="T45" fmla="*/ 28 h 279"/>
                <a:gd name="T46" fmla="*/ 277 w 278"/>
                <a:gd name="T47" fmla="*/ 34 h 279"/>
                <a:gd name="T48" fmla="*/ 276 w 278"/>
                <a:gd name="T49" fmla="*/ 37 h 279"/>
                <a:gd name="T50" fmla="*/ 274 w 278"/>
                <a:gd name="T51" fmla="*/ 40 h 279"/>
                <a:gd name="T52" fmla="*/ 39 w 278"/>
                <a:gd name="T53" fmla="*/ 275 h 279"/>
                <a:gd name="T54" fmla="*/ 39 w 278"/>
                <a:gd name="T55" fmla="*/ 275 h 279"/>
                <a:gd name="T56" fmla="*/ 33 w 278"/>
                <a:gd name="T57" fmla="*/ 278 h 279"/>
                <a:gd name="T58" fmla="*/ 27 w 278"/>
                <a:gd name="T59" fmla="*/ 279 h 279"/>
                <a:gd name="T60" fmla="*/ 27 w 278"/>
                <a:gd name="T61" fmla="*/ 279 h 279"/>
                <a:gd name="T62" fmla="*/ 252 w 278"/>
                <a:gd name="T63" fmla="*/ 11 h 279"/>
                <a:gd name="T64" fmla="*/ 252 w 278"/>
                <a:gd name="T65" fmla="*/ 11 h 279"/>
                <a:gd name="T66" fmla="*/ 250 w 278"/>
                <a:gd name="T67" fmla="*/ 12 h 279"/>
                <a:gd name="T68" fmla="*/ 247 w 278"/>
                <a:gd name="T69" fmla="*/ 13 h 279"/>
                <a:gd name="T70" fmla="*/ 12 w 278"/>
                <a:gd name="T71" fmla="*/ 248 h 279"/>
                <a:gd name="T72" fmla="*/ 12 w 278"/>
                <a:gd name="T73" fmla="*/ 248 h 279"/>
                <a:gd name="T74" fmla="*/ 11 w 278"/>
                <a:gd name="T75" fmla="*/ 250 h 279"/>
                <a:gd name="T76" fmla="*/ 10 w 278"/>
                <a:gd name="T77" fmla="*/ 253 h 279"/>
                <a:gd name="T78" fmla="*/ 10 w 278"/>
                <a:gd name="T79" fmla="*/ 253 h 279"/>
                <a:gd name="T80" fmla="*/ 11 w 278"/>
                <a:gd name="T81" fmla="*/ 255 h 279"/>
                <a:gd name="T82" fmla="*/ 12 w 278"/>
                <a:gd name="T83" fmla="*/ 257 h 279"/>
                <a:gd name="T84" fmla="*/ 23 w 278"/>
                <a:gd name="T85" fmla="*/ 267 h 279"/>
                <a:gd name="T86" fmla="*/ 23 w 278"/>
                <a:gd name="T87" fmla="*/ 267 h 279"/>
                <a:gd name="T88" fmla="*/ 25 w 278"/>
                <a:gd name="T89" fmla="*/ 269 h 279"/>
                <a:gd name="T90" fmla="*/ 27 w 278"/>
                <a:gd name="T91" fmla="*/ 269 h 279"/>
                <a:gd name="T92" fmla="*/ 30 w 278"/>
                <a:gd name="T93" fmla="*/ 269 h 279"/>
                <a:gd name="T94" fmla="*/ 31 w 278"/>
                <a:gd name="T95" fmla="*/ 267 h 279"/>
                <a:gd name="T96" fmla="*/ 267 w 278"/>
                <a:gd name="T97" fmla="*/ 31 h 279"/>
                <a:gd name="T98" fmla="*/ 267 w 278"/>
                <a:gd name="T99" fmla="*/ 31 h 279"/>
                <a:gd name="T100" fmla="*/ 268 w 278"/>
                <a:gd name="T101" fmla="*/ 30 h 279"/>
                <a:gd name="T102" fmla="*/ 268 w 278"/>
                <a:gd name="T103" fmla="*/ 28 h 279"/>
                <a:gd name="T104" fmla="*/ 268 w 278"/>
                <a:gd name="T105" fmla="*/ 25 h 279"/>
                <a:gd name="T106" fmla="*/ 267 w 278"/>
                <a:gd name="T107" fmla="*/ 23 h 279"/>
                <a:gd name="T108" fmla="*/ 257 w 278"/>
                <a:gd name="T109" fmla="*/ 13 h 279"/>
                <a:gd name="T110" fmla="*/ 257 w 278"/>
                <a:gd name="T111" fmla="*/ 13 h 279"/>
                <a:gd name="T112" fmla="*/ 254 w 278"/>
                <a:gd name="T113" fmla="*/ 12 h 279"/>
                <a:gd name="T114" fmla="*/ 252 w 278"/>
                <a:gd name="T115" fmla="*/ 11 h 279"/>
                <a:gd name="T116" fmla="*/ 252 w 278"/>
                <a:gd name="T117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79">
                  <a:moveTo>
                    <a:pt x="27" y="279"/>
                  </a:moveTo>
                  <a:lnTo>
                    <a:pt x="27" y="279"/>
                  </a:lnTo>
                  <a:lnTo>
                    <a:pt x="20" y="278"/>
                  </a:lnTo>
                  <a:lnTo>
                    <a:pt x="15" y="275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1" y="258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46"/>
                  </a:lnTo>
                  <a:lnTo>
                    <a:pt x="4" y="240"/>
                  </a:lnTo>
                  <a:lnTo>
                    <a:pt x="239" y="5"/>
                  </a:lnTo>
                  <a:lnTo>
                    <a:pt x="239" y="5"/>
                  </a:lnTo>
                  <a:lnTo>
                    <a:pt x="245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8" y="2"/>
                  </a:lnTo>
                  <a:lnTo>
                    <a:pt x="263" y="5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6" y="18"/>
                  </a:lnTo>
                  <a:lnTo>
                    <a:pt x="277" y="21"/>
                  </a:lnTo>
                  <a:lnTo>
                    <a:pt x="278" y="28"/>
                  </a:lnTo>
                  <a:lnTo>
                    <a:pt x="277" y="34"/>
                  </a:lnTo>
                  <a:lnTo>
                    <a:pt x="276" y="37"/>
                  </a:lnTo>
                  <a:lnTo>
                    <a:pt x="274" y="40"/>
                  </a:lnTo>
                  <a:lnTo>
                    <a:pt x="39" y="275"/>
                  </a:lnTo>
                  <a:lnTo>
                    <a:pt x="39" y="275"/>
                  </a:lnTo>
                  <a:lnTo>
                    <a:pt x="33" y="278"/>
                  </a:lnTo>
                  <a:lnTo>
                    <a:pt x="27" y="279"/>
                  </a:lnTo>
                  <a:lnTo>
                    <a:pt x="27" y="279"/>
                  </a:lnTo>
                  <a:close/>
                  <a:moveTo>
                    <a:pt x="252" y="11"/>
                  </a:moveTo>
                  <a:lnTo>
                    <a:pt x="252" y="11"/>
                  </a:lnTo>
                  <a:lnTo>
                    <a:pt x="250" y="12"/>
                  </a:lnTo>
                  <a:lnTo>
                    <a:pt x="247" y="13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1" y="250"/>
                  </a:lnTo>
                  <a:lnTo>
                    <a:pt x="10" y="253"/>
                  </a:lnTo>
                  <a:lnTo>
                    <a:pt x="10" y="253"/>
                  </a:lnTo>
                  <a:lnTo>
                    <a:pt x="11" y="255"/>
                  </a:lnTo>
                  <a:lnTo>
                    <a:pt x="12" y="257"/>
                  </a:lnTo>
                  <a:lnTo>
                    <a:pt x="23" y="267"/>
                  </a:lnTo>
                  <a:lnTo>
                    <a:pt x="23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30" y="269"/>
                  </a:lnTo>
                  <a:lnTo>
                    <a:pt x="31" y="267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8" y="30"/>
                  </a:lnTo>
                  <a:lnTo>
                    <a:pt x="268" y="28"/>
                  </a:lnTo>
                  <a:lnTo>
                    <a:pt x="268" y="25"/>
                  </a:lnTo>
                  <a:lnTo>
                    <a:pt x="267" y="23"/>
                  </a:lnTo>
                  <a:lnTo>
                    <a:pt x="257" y="13"/>
                  </a:lnTo>
                  <a:lnTo>
                    <a:pt x="257" y="13"/>
                  </a:lnTo>
                  <a:lnTo>
                    <a:pt x="254" y="12"/>
                  </a:lnTo>
                  <a:lnTo>
                    <a:pt x="252" y="11"/>
                  </a:lnTo>
                  <a:lnTo>
                    <a:pt x="25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3802" y="1982"/>
              <a:ext cx="224" cy="303"/>
            </a:xfrm>
            <a:custGeom>
              <a:avLst/>
              <a:gdLst>
                <a:gd name="T0" fmla="*/ 225 w 448"/>
                <a:gd name="T1" fmla="*/ 0 h 607"/>
                <a:gd name="T2" fmla="*/ 180 w 448"/>
                <a:gd name="T3" fmla="*/ 4 h 607"/>
                <a:gd name="T4" fmla="*/ 137 w 448"/>
                <a:gd name="T5" fmla="*/ 17 h 607"/>
                <a:gd name="T6" fmla="*/ 99 w 448"/>
                <a:gd name="T7" fmla="*/ 38 h 607"/>
                <a:gd name="T8" fmla="*/ 66 w 448"/>
                <a:gd name="T9" fmla="*/ 65 h 607"/>
                <a:gd name="T10" fmla="*/ 40 w 448"/>
                <a:gd name="T11" fmla="*/ 99 h 607"/>
                <a:gd name="T12" fmla="*/ 19 w 448"/>
                <a:gd name="T13" fmla="*/ 137 h 607"/>
                <a:gd name="T14" fmla="*/ 5 w 448"/>
                <a:gd name="T15" fmla="*/ 178 h 607"/>
                <a:gd name="T16" fmla="*/ 0 w 448"/>
                <a:gd name="T17" fmla="*/ 223 h 607"/>
                <a:gd name="T18" fmla="*/ 2 w 448"/>
                <a:gd name="T19" fmla="*/ 236 h 607"/>
                <a:gd name="T20" fmla="*/ 6 w 448"/>
                <a:gd name="T21" fmla="*/ 261 h 607"/>
                <a:gd name="T22" fmla="*/ 15 w 448"/>
                <a:gd name="T23" fmla="*/ 290 h 607"/>
                <a:gd name="T24" fmla="*/ 36 w 448"/>
                <a:gd name="T25" fmla="*/ 335 h 607"/>
                <a:gd name="T26" fmla="*/ 72 w 448"/>
                <a:gd name="T27" fmla="*/ 399 h 607"/>
                <a:gd name="T28" fmla="*/ 113 w 448"/>
                <a:gd name="T29" fmla="*/ 462 h 607"/>
                <a:gd name="T30" fmla="*/ 154 w 448"/>
                <a:gd name="T31" fmla="*/ 518 h 607"/>
                <a:gd name="T32" fmla="*/ 215 w 448"/>
                <a:gd name="T33" fmla="*/ 596 h 607"/>
                <a:gd name="T34" fmla="*/ 225 w 448"/>
                <a:gd name="T35" fmla="*/ 607 h 607"/>
                <a:gd name="T36" fmla="*/ 260 w 448"/>
                <a:gd name="T37" fmla="*/ 564 h 607"/>
                <a:gd name="T38" fmla="*/ 316 w 448"/>
                <a:gd name="T39" fmla="*/ 492 h 607"/>
                <a:gd name="T40" fmla="*/ 357 w 448"/>
                <a:gd name="T41" fmla="*/ 431 h 607"/>
                <a:gd name="T42" fmla="*/ 397 w 448"/>
                <a:gd name="T43" fmla="*/ 367 h 607"/>
                <a:gd name="T44" fmla="*/ 428 w 448"/>
                <a:gd name="T45" fmla="*/ 305 h 607"/>
                <a:gd name="T46" fmla="*/ 438 w 448"/>
                <a:gd name="T47" fmla="*/ 275 h 607"/>
                <a:gd name="T48" fmla="*/ 446 w 448"/>
                <a:gd name="T49" fmla="*/ 248 h 607"/>
                <a:gd name="T50" fmla="*/ 448 w 448"/>
                <a:gd name="T51" fmla="*/ 223 h 607"/>
                <a:gd name="T52" fmla="*/ 447 w 448"/>
                <a:gd name="T53" fmla="*/ 200 h 607"/>
                <a:gd name="T54" fmla="*/ 438 w 448"/>
                <a:gd name="T55" fmla="*/ 156 h 607"/>
                <a:gd name="T56" fmla="*/ 421 w 448"/>
                <a:gd name="T57" fmla="*/ 117 h 607"/>
                <a:gd name="T58" fmla="*/ 397 w 448"/>
                <a:gd name="T59" fmla="*/ 81 h 607"/>
                <a:gd name="T60" fmla="*/ 367 w 448"/>
                <a:gd name="T61" fmla="*/ 50 h 607"/>
                <a:gd name="T62" fmla="*/ 331 w 448"/>
                <a:gd name="T63" fmla="*/ 26 h 607"/>
                <a:gd name="T64" fmla="*/ 291 w 448"/>
                <a:gd name="T65" fmla="*/ 10 h 607"/>
                <a:gd name="T66" fmla="*/ 247 w 448"/>
                <a:gd name="T67" fmla="*/ 1 h 607"/>
                <a:gd name="T68" fmla="*/ 225 w 448"/>
                <a:gd name="T69" fmla="*/ 0 h 607"/>
                <a:gd name="T70" fmla="*/ 225 w 448"/>
                <a:gd name="T71" fmla="*/ 288 h 607"/>
                <a:gd name="T72" fmla="*/ 210 w 448"/>
                <a:gd name="T73" fmla="*/ 286 h 607"/>
                <a:gd name="T74" fmla="*/ 197 w 448"/>
                <a:gd name="T75" fmla="*/ 282 h 607"/>
                <a:gd name="T76" fmla="*/ 174 w 448"/>
                <a:gd name="T77" fmla="*/ 267 h 607"/>
                <a:gd name="T78" fmla="*/ 158 w 448"/>
                <a:gd name="T79" fmla="*/ 244 h 607"/>
                <a:gd name="T80" fmla="*/ 155 w 448"/>
                <a:gd name="T81" fmla="*/ 230 h 607"/>
                <a:gd name="T82" fmla="*/ 152 w 448"/>
                <a:gd name="T83" fmla="*/ 216 h 607"/>
                <a:gd name="T84" fmla="*/ 154 w 448"/>
                <a:gd name="T85" fmla="*/ 208 h 607"/>
                <a:gd name="T86" fmla="*/ 156 w 448"/>
                <a:gd name="T87" fmla="*/ 194 h 607"/>
                <a:gd name="T88" fmla="*/ 165 w 448"/>
                <a:gd name="T89" fmla="*/ 176 h 607"/>
                <a:gd name="T90" fmla="*/ 185 w 448"/>
                <a:gd name="T91" fmla="*/ 156 h 607"/>
                <a:gd name="T92" fmla="*/ 203 w 448"/>
                <a:gd name="T93" fmla="*/ 147 h 607"/>
                <a:gd name="T94" fmla="*/ 217 w 448"/>
                <a:gd name="T95" fmla="*/ 145 h 607"/>
                <a:gd name="T96" fmla="*/ 225 w 448"/>
                <a:gd name="T97" fmla="*/ 144 h 607"/>
                <a:gd name="T98" fmla="*/ 239 w 448"/>
                <a:gd name="T99" fmla="*/ 146 h 607"/>
                <a:gd name="T100" fmla="*/ 253 w 448"/>
                <a:gd name="T101" fmla="*/ 149 h 607"/>
                <a:gd name="T102" fmla="*/ 276 w 448"/>
                <a:gd name="T103" fmla="*/ 164 h 607"/>
                <a:gd name="T104" fmla="*/ 291 w 448"/>
                <a:gd name="T105" fmla="*/ 187 h 607"/>
                <a:gd name="T106" fmla="*/ 295 w 448"/>
                <a:gd name="T107" fmla="*/ 201 h 607"/>
                <a:gd name="T108" fmla="*/ 296 w 448"/>
                <a:gd name="T109" fmla="*/ 216 h 607"/>
                <a:gd name="T110" fmla="*/ 296 w 448"/>
                <a:gd name="T111" fmla="*/ 223 h 607"/>
                <a:gd name="T112" fmla="*/ 293 w 448"/>
                <a:gd name="T113" fmla="*/ 237 h 607"/>
                <a:gd name="T114" fmla="*/ 284 w 448"/>
                <a:gd name="T115" fmla="*/ 255 h 607"/>
                <a:gd name="T116" fmla="*/ 265 w 448"/>
                <a:gd name="T117" fmla="*/ 275 h 607"/>
                <a:gd name="T118" fmla="*/ 246 w 448"/>
                <a:gd name="T119" fmla="*/ 284 h 607"/>
                <a:gd name="T120" fmla="*/ 232 w 448"/>
                <a:gd name="T121" fmla="*/ 288 h 607"/>
                <a:gd name="T122" fmla="*/ 225 w 448"/>
                <a:gd name="T123" fmla="*/ 28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" h="607">
                  <a:moveTo>
                    <a:pt x="225" y="0"/>
                  </a:moveTo>
                  <a:lnTo>
                    <a:pt x="225" y="0"/>
                  </a:lnTo>
                  <a:lnTo>
                    <a:pt x="202" y="1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7" y="17"/>
                  </a:lnTo>
                  <a:lnTo>
                    <a:pt x="118" y="26"/>
                  </a:lnTo>
                  <a:lnTo>
                    <a:pt x="99" y="38"/>
                  </a:lnTo>
                  <a:lnTo>
                    <a:pt x="82" y="50"/>
                  </a:lnTo>
                  <a:lnTo>
                    <a:pt x="66" y="65"/>
                  </a:lnTo>
                  <a:lnTo>
                    <a:pt x="52" y="81"/>
                  </a:lnTo>
                  <a:lnTo>
                    <a:pt x="40" y="99"/>
                  </a:lnTo>
                  <a:lnTo>
                    <a:pt x="28" y="117"/>
                  </a:lnTo>
                  <a:lnTo>
                    <a:pt x="19" y="137"/>
                  </a:lnTo>
                  <a:lnTo>
                    <a:pt x="11" y="156"/>
                  </a:lnTo>
                  <a:lnTo>
                    <a:pt x="5" y="178"/>
                  </a:lnTo>
                  <a:lnTo>
                    <a:pt x="2" y="200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2" y="236"/>
                  </a:lnTo>
                  <a:lnTo>
                    <a:pt x="4" y="248"/>
                  </a:lnTo>
                  <a:lnTo>
                    <a:pt x="6" y="261"/>
                  </a:lnTo>
                  <a:lnTo>
                    <a:pt x="11" y="275"/>
                  </a:lnTo>
                  <a:lnTo>
                    <a:pt x="15" y="290"/>
                  </a:lnTo>
                  <a:lnTo>
                    <a:pt x="21" y="305"/>
                  </a:lnTo>
                  <a:lnTo>
                    <a:pt x="36" y="335"/>
                  </a:lnTo>
                  <a:lnTo>
                    <a:pt x="53" y="367"/>
                  </a:lnTo>
                  <a:lnTo>
                    <a:pt x="72" y="399"/>
                  </a:lnTo>
                  <a:lnTo>
                    <a:pt x="91" y="431"/>
                  </a:lnTo>
                  <a:lnTo>
                    <a:pt x="113" y="462"/>
                  </a:lnTo>
                  <a:lnTo>
                    <a:pt x="134" y="492"/>
                  </a:lnTo>
                  <a:lnTo>
                    <a:pt x="154" y="518"/>
                  </a:lnTo>
                  <a:lnTo>
                    <a:pt x="189" y="564"/>
                  </a:lnTo>
                  <a:lnTo>
                    <a:pt x="215" y="596"/>
                  </a:lnTo>
                  <a:lnTo>
                    <a:pt x="225" y="607"/>
                  </a:lnTo>
                  <a:lnTo>
                    <a:pt x="225" y="607"/>
                  </a:lnTo>
                  <a:lnTo>
                    <a:pt x="234" y="596"/>
                  </a:lnTo>
                  <a:lnTo>
                    <a:pt x="260" y="564"/>
                  </a:lnTo>
                  <a:lnTo>
                    <a:pt x="295" y="518"/>
                  </a:lnTo>
                  <a:lnTo>
                    <a:pt x="316" y="492"/>
                  </a:lnTo>
                  <a:lnTo>
                    <a:pt x="337" y="462"/>
                  </a:lnTo>
                  <a:lnTo>
                    <a:pt x="357" y="431"/>
                  </a:lnTo>
                  <a:lnTo>
                    <a:pt x="377" y="399"/>
                  </a:lnTo>
                  <a:lnTo>
                    <a:pt x="397" y="367"/>
                  </a:lnTo>
                  <a:lnTo>
                    <a:pt x="413" y="335"/>
                  </a:lnTo>
                  <a:lnTo>
                    <a:pt x="428" y="305"/>
                  </a:lnTo>
                  <a:lnTo>
                    <a:pt x="434" y="290"/>
                  </a:lnTo>
                  <a:lnTo>
                    <a:pt x="438" y="275"/>
                  </a:lnTo>
                  <a:lnTo>
                    <a:pt x="443" y="261"/>
                  </a:lnTo>
                  <a:lnTo>
                    <a:pt x="446" y="248"/>
                  </a:lnTo>
                  <a:lnTo>
                    <a:pt x="447" y="236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7" y="200"/>
                  </a:lnTo>
                  <a:lnTo>
                    <a:pt x="444" y="178"/>
                  </a:lnTo>
                  <a:lnTo>
                    <a:pt x="438" y="156"/>
                  </a:lnTo>
                  <a:lnTo>
                    <a:pt x="430" y="137"/>
                  </a:lnTo>
                  <a:lnTo>
                    <a:pt x="421" y="117"/>
                  </a:lnTo>
                  <a:lnTo>
                    <a:pt x="410" y="99"/>
                  </a:lnTo>
                  <a:lnTo>
                    <a:pt x="397" y="81"/>
                  </a:lnTo>
                  <a:lnTo>
                    <a:pt x="383" y="65"/>
                  </a:lnTo>
                  <a:lnTo>
                    <a:pt x="367" y="50"/>
                  </a:lnTo>
                  <a:lnTo>
                    <a:pt x="349" y="38"/>
                  </a:lnTo>
                  <a:lnTo>
                    <a:pt x="331" y="26"/>
                  </a:lnTo>
                  <a:lnTo>
                    <a:pt x="311" y="17"/>
                  </a:lnTo>
                  <a:lnTo>
                    <a:pt x="291" y="10"/>
                  </a:lnTo>
                  <a:lnTo>
                    <a:pt x="270" y="4"/>
                  </a:lnTo>
                  <a:lnTo>
                    <a:pt x="247" y="1"/>
                  </a:lnTo>
                  <a:lnTo>
                    <a:pt x="225" y="0"/>
                  </a:lnTo>
                  <a:lnTo>
                    <a:pt x="225" y="0"/>
                  </a:lnTo>
                  <a:close/>
                  <a:moveTo>
                    <a:pt x="225" y="288"/>
                  </a:moveTo>
                  <a:lnTo>
                    <a:pt x="225" y="288"/>
                  </a:lnTo>
                  <a:lnTo>
                    <a:pt x="217" y="288"/>
                  </a:lnTo>
                  <a:lnTo>
                    <a:pt x="210" y="286"/>
                  </a:lnTo>
                  <a:lnTo>
                    <a:pt x="203" y="284"/>
                  </a:lnTo>
                  <a:lnTo>
                    <a:pt x="197" y="282"/>
                  </a:lnTo>
                  <a:lnTo>
                    <a:pt x="185" y="275"/>
                  </a:lnTo>
                  <a:lnTo>
                    <a:pt x="174" y="267"/>
                  </a:lnTo>
                  <a:lnTo>
                    <a:pt x="165" y="255"/>
                  </a:lnTo>
                  <a:lnTo>
                    <a:pt x="158" y="244"/>
                  </a:lnTo>
                  <a:lnTo>
                    <a:pt x="156" y="237"/>
                  </a:lnTo>
                  <a:lnTo>
                    <a:pt x="155" y="230"/>
                  </a:lnTo>
                  <a:lnTo>
                    <a:pt x="154" y="223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54" y="208"/>
                  </a:lnTo>
                  <a:lnTo>
                    <a:pt x="155" y="201"/>
                  </a:lnTo>
                  <a:lnTo>
                    <a:pt x="156" y="194"/>
                  </a:lnTo>
                  <a:lnTo>
                    <a:pt x="158" y="187"/>
                  </a:lnTo>
                  <a:lnTo>
                    <a:pt x="165" y="176"/>
                  </a:lnTo>
                  <a:lnTo>
                    <a:pt x="174" y="164"/>
                  </a:lnTo>
                  <a:lnTo>
                    <a:pt x="185" y="156"/>
                  </a:lnTo>
                  <a:lnTo>
                    <a:pt x="197" y="149"/>
                  </a:lnTo>
                  <a:lnTo>
                    <a:pt x="203" y="147"/>
                  </a:lnTo>
                  <a:lnTo>
                    <a:pt x="210" y="146"/>
                  </a:lnTo>
                  <a:lnTo>
                    <a:pt x="217" y="145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32" y="145"/>
                  </a:lnTo>
                  <a:lnTo>
                    <a:pt x="239" y="146"/>
                  </a:lnTo>
                  <a:lnTo>
                    <a:pt x="246" y="147"/>
                  </a:lnTo>
                  <a:lnTo>
                    <a:pt x="253" y="149"/>
                  </a:lnTo>
                  <a:lnTo>
                    <a:pt x="265" y="156"/>
                  </a:lnTo>
                  <a:lnTo>
                    <a:pt x="276" y="164"/>
                  </a:lnTo>
                  <a:lnTo>
                    <a:pt x="284" y="176"/>
                  </a:lnTo>
                  <a:lnTo>
                    <a:pt x="291" y="187"/>
                  </a:lnTo>
                  <a:lnTo>
                    <a:pt x="293" y="194"/>
                  </a:lnTo>
                  <a:lnTo>
                    <a:pt x="295" y="201"/>
                  </a:lnTo>
                  <a:lnTo>
                    <a:pt x="296" y="208"/>
                  </a:lnTo>
                  <a:lnTo>
                    <a:pt x="296" y="216"/>
                  </a:lnTo>
                  <a:lnTo>
                    <a:pt x="296" y="216"/>
                  </a:lnTo>
                  <a:lnTo>
                    <a:pt x="296" y="223"/>
                  </a:lnTo>
                  <a:lnTo>
                    <a:pt x="295" y="230"/>
                  </a:lnTo>
                  <a:lnTo>
                    <a:pt x="293" y="237"/>
                  </a:lnTo>
                  <a:lnTo>
                    <a:pt x="291" y="244"/>
                  </a:lnTo>
                  <a:lnTo>
                    <a:pt x="284" y="255"/>
                  </a:lnTo>
                  <a:lnTo>
                    <a:pt x="276" y="267"/>
                  </a:lnTo>
                  <a:lnTo>
                    <a:pt x="265" y="275"/>
                  </a:lnTo>
                  <a:lnTo>
                    <a:pt x="253" y="282"/>
                  </a:lnTo>
                  <a:lnTo>
                    <a:pt x="246" y="284"/>
                  </a:lnTo>
                  <a:lnTo>
                    <a:pt x="239" y="286"/>
                  </a:lnTo>
                  <a:lnTo>
                    <a:pt x="232" y="288"/>
                  </a:lnTo>
                  <a:lnTo>
                    <a:pt x="225" y="288"/>
                  </a:lnTo>
                  <a:lnTo>
                    <a:pt x="225" y="288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179" y="2138"/>
              <a:ext cx="294" cy="123"/>
            </a:xfrm>
            <a:custGeom>
              <a:avLst/>
              <a:gdLst>
                <a:gd name="T0" fmla="*/ 587 w 587"/>
                <a:gd name="T1" fmla="*/ 242 h 244"/>
                <a:gd name="T2" fmla="*/ 577 w 587"/>
                <a:gd name="T3" fmla="*/ 226 h 244"/>
                <a:gd name="T4" fmla="*/ 570 w 587"/>
                <a:gd name="T5" fmla="*/ 207 h 244"/>
                <a:gd name="T6" fmla="*/ 562 w 587"/>
                <a:gd name="T7" fmla="*/ 169 h 244"/>
                <a:gd name="T8" fmla="*/ 561 w 587"/>
                <a:gd name="T9" fmla="*/ 138 h 244"/>
                <a:gd name="T10" fmla="*/ 561 w 587"/>
                <a:gd name="T11" fmla="*/ 82 h 244"/>
                <a:gd name="T12" fmla="*/ 560 w 587"/>
                <a:gd name="T13" fmla="*/ 74 h 244"/>
                <a:gd name="T14" fmla="*/ 557 w 587"/>
                <a:gd name="T15" fmla="*/ 58 h 244"/>
                <a:gd name="T16" fmla="*/ 551 w 587"/>
                <a:gd name="T17" fmla="*/ 43 h 244"/>
                <a:gd name="T18" fmla="*/ 541 w 587"/>
                <a:gd name="T19" fmla="*/ 30 h 244"/>
                <a:gd name="T20" fmla="*/ 531 w 587"/>
                <a:gd name="T21" fmla="*/ 18 h 244"/>
                <a:gd name="T22" fmla="*/ 517 w 587"/>
                <a:gd name="T23" fmla="*/ 9 h 244"/>
                <a:gd name="T24" fmla="*/ 502 w 587"/>
                <a:gd name="T25" fmla="*/ 3 h 244"/>
                <a:gd name="T26" fmla="*/ 486 w 587"/>
                <a:gd name="T27" fmla="*/ 0 h 244"/>
                <a:gd name="T28" fmla="*/ 82 w 587"/>
                <a:gd name="T29" fmla="*/ 0 h 244"/>
                <a:gd name="T30" fmla="*/ 74 w 587"/>
                <a:gd name="T31" fmla="*/ 0 h 244"/>
                <a:gd name="T32" fmla="*/ 57 w 587"/>
                <a:gd name="T33" fmla="*/ 3 h 244"/>
                <a:gd name="T34" fmla="*/ 43 w 587"/>
                <a:gd name="T35" fmla="*/ 9 h 244"/>
                <a:gd name="T36" fmla="*/ 30 w 587"/>
                <a:gd name="T37" fmla="*/ 18 h 244"/>
                <a:gd name="T38" fmla="*/ 18 w 587"/>
                <a:gd name="T39" fmla="*/ 30 h 244"/>
                <a:gd name="T40" fmla="*/ 9 w 587"/>
                <a:gd name="T41" fmla="*/ 43 h 244"/>
                <a:gd name="T42" fmla="*/ 3 w 587"/>
                <a:gd name="T43" fmla="*/ 58 h 244"/>
                <a:gd name="T44" fmla="*/ 0 w 587"/>
                <a:gd name="T45" fmla="*/ 74 h 244"/>
                <a:gd name="T46" fmla="*/ 0 w 587"/>
                <a:gd name="T47" fmla="*/ 124 h 244"/>
                <a:gd name="T48" fmla="*/ 0 w 587"/>
                <a:gd name="T49" fmla="*/ 134 h 244"/>
                <a:gd name="T50" fmla="*/ 3 w 587"/>
                <a:gd name="T51" fmla="*/ 150 h 244"/>
                <a:gd name="T52" fmla="*/ 9 w 587"/>
                <a:gd name="T53" fmla="*/ 165 h 244"/>
                <a:gd name="T54" fmla="*/ 18 w 587"/>
                <a:gd name="T55" fmla="*/ 177 h 244"/>
                <a:gd name="T56" fmla="*/ 30 w 587"/>
                <a:gd name="T57" fmla="*/ 189 h 244"/>
                <a:gd name="T58" fmla="*/ 43 w 587"/>
                <a:gd name="T59" fmla="*/ 197 h 244"/>
                <a:gd name="T60" fmla="*/ 57 w 587"/>
                <a:gd name="T61" fmla="*/ 204 h 244"/>
                <a:gd name="T62" fmla="*/ 74 w 587"/>
                <a:gd name="T63" fmla="*/ 207 h 244"/>
                <a:gd name="T64" fmla="*/ 478 w 587"/>
                <a:gd name="T65" fmla="*/ 207 h 244"/>
                <a:gd name="T66" fmla="*/ 486 w 587"/>
                <a:gd name="T67" fmla="*/ 207 h 244"/>
                <a:gd name="T68" fmla="*/ 502 w 587"/>
                <a:gd name="T69" fmla="*/ 204 h 244"/>
                <a:gd name="T70" fmla="*/ 509 w 587"/>
                <a:gd name="T71" fmla="*/ 202 h 244"/>
                <a:gd name="T72" fmla="*/ 531 w 587"/>
                <a:gd name="T73" fmla="*/ 210 h 244"/>
                <a:gd name="T74" fmla="*/ 568 w 587"/>
                <a:gd name="T75" fmla="*/ 230 h 244"/>
                <a:gd name="T76" fmla="*/ 586 w 587"/>
                <a:gd name="T77" fmla="*/ 244 h 244"/>
                <a:gd name="T78" fmla="*/ 587 w 587"/>
                <a:gd name="T79" fmla="*/ 244 h 244"/>
                <a:gd name="T80" fmla="*/ 587 w 587"/>
                <a:gd name="T81" fmla="*/ 24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244">
                  <a:moveTo>
                    <a:pt x="587" y="242"/>
                  </a:moveTo>
                  <a:lnTo>
                    <a:pt x="587" y="242"/>
                  </a:lnTo>
                  <a:lnTo>
                    <a:pt x="582" y="235"/>
                  </a:lnTo>
                  <a:lnTo>
                    <a:pt x="577" y="226"/>
                  </a:lnTo>
                  <a:lnTo>
                    <a:pt x="574" y="217"/>
                  </a:lnTo>
                  <a:lnTo>
                    <a:pt x="570" y="207"/>
                  </a:lnTo>
                  <a:lnTo>
                    <a:pt x="566" y="188"/>
                  </a:lnTo>
                  <a:lnTo>
                    <a:pt x="562" y="169"/>
                  </a:lnTo>
                  <a:lnTo>
                    <a:pt x="561" y="152"/>
                  </a:lnTo>
                  <a:lnTo>
                    <a:pt x="561" y="138"/>
                  </a:lnTo>
                  <a:lnTo>
                    <a:pt x="561" y="124"/>
                  </a:lnTo>
                  <a:lnTo>
                    <a:pt x="561" y="82"/>
                  </a:lnTo>
                  <a:lnTo>
                    <a:pt x="561" y="82"/>
                  </a:lnTo>
                  <a:lnTo>
                    <a:pt x="560" y="74"/>
                  </a:lnTo>
                  <a:lnTo>
                    <a:pt x="559" y="66"/>
                  </a:lnTo>
                  <a:lnTo>
                    <a:pt x="557" y="58"/>
                  </a:lnTo>
                  <a:lnTo>
                    <a:pt x="554" y="50"/>
                  </a:lnTo>
                  <a:lnTo>
                    <a:pt x="551" y="43"/>
                  </a:lnTo>
                  <a:lnTo>
                    <a:pt x="547" y="36"/>
                  </a:lnTo>
                  <a:lnTo>
                    <a:pt x="541" y="30"/>
                  </a:lnTo>
                  <a:lnTo>
                    <a:pt x="537" y="24"/>
                  </a:lnTo>
                  <a:lnTo>
                    <a:pt x="531" y="18"/>
                  </a:lnTo>
                  <a:lnTo>
                    <a:pt x="524" y="14"/>
                  </a:lnTo>
                  <a:lnTo>
                    <a:pt x="517" y="9"/>
                  </a:lnTo>
                  <a:lnTo>
                    <a:pt x="510" y="6"/>
                  </a:lnTo>
                  <a:lnTo>
                    <a:pt x="502" y="3"/>
                  </a:lnTo>
                  <a:lnTo>
                    <a:pt x="495" y="1"/>
                  </a:lnTo>
                  <a:lnTo>
                    <a:pt x="486" y="0"/>
                  </a:lnTo>
                  <a:lnTo>
                    <a:pt x="4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9"/>
                  </a:lnTo>
                  <a:lnTo>
                    <a:pt x="36" y="14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4" y="36"/>
                  </a:lnTo>
                  <a:lnTo>
                    <a:pt x="9" y="43"/>
                  </a:lnTo>
                  <a:lnTo>
                    <a:pt x="6" y="50"/>
                  </a:lnTo>
                  <a:lnTo>
                    <a:pt x="3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34"/>
                  </a:lnTo>
                  <a:lnTo>
                    <a:pt x="1" y="142"/>
                  </a:lnTo>
                  <a:lnTo>
                    <a:pt x="3" y="150"/>
                  </a:lnTo>
                  <a:lnTo>
                    <a:pt x="6" y="157"/>
                  </a:lnTo>
                  <a:lnTo>
                    <a:pt x="9" y="165"/>
                  </a:lnTo>
                  <a:lnTo>
                    <a:pt x="14" y="171"/>
                  </a:lnTo>
                  <a:lnTo>
                    <a:pt x="18" y="177"/>
                  </a:lnTo>
                  <a:lnTo>
                    <a:pt x="24" y="183"/>
                  </a:lnTo>
                  <a:lnTo>
                    <a:pt x="30" y="189"/>
                  </a:lnTo>
                  <a:lnTo>
                    <a:pt x="36" y="194"/>
                  </a:lnTo>
                  <a:lnTo>
                    <a:pt x="43" y="197"/>
                  </a:lnTo>
                  <a:lnTo>
                    <a:pt x="49" y="200"/>
                  </a:lnTo>
                  <a:lnTo>
                    <a:pt x="57" y="204"/>
                  </a:lnTo>
                  <a:lnTo>
                    <a:pt x="66" y="206"/>
                  </a:lnTo>
                  <a:lnTo>
                    <a:pt x="74" y="207"/>
                  </a:lnTo>
                  <a:lnTo>
                    <a:pt x="82" y="207"/>
                  </a:lnTo>
                  <a:lnTo>
                    <a:pt x="478" y="207"/>
                  </a:lnTo>
                  <a:lnTo>
                    <a:pt x="478" y="207"/>
                  </a:lnTo>
                  <a:lnTo>
                    <a:pt x="486" y="207"/>
                  </a:lnTo>
                  <a:lnTo>
                    <a:pt x="494" y="206"/>
                  </a:lnTo>
                  <a:lnTo>
                    <a:pt x="502" y="204"/>
                  </a:lnTo>
                  <a:lnTo>
                    <a:pt x="509" y="202"/>
                  </a:lnTo>
                  <a:lnTo>
                    <a:pt x="509" y="202"/>
                  </a:lnTo>
                  <a:lnTo>
                    <a:pt x="521" y="205"/>
                  </a:lnTo>
                  <a:lnTo>
                    <a:pt x="531" y="210"/>
                  </a:lnTo>
                  <a:lnTo>
                    <a:pt x="549" y="219"/>
                  </a:lnTo>
                  <a:lnTo>
                    <a:pt x="568" y="230"/>
                  </a:lnTo>
                  <a:lnTo>
                    <a:pt x="586" y="244"/>
                  </a:lnTo>
                  <a:lnTo>
                    <a:pt x="586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2"/>
                  </a:lnTo>
                  <a:lnTo>
                    <a:pt x="587" y="242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159" y="2004"/>
              <a:ext cx="294" cy="122"/>
            </a:xfrm>
            <a:custGeom>
              <a:avLst/>
              <a:gdLst>
                <a:gd name="T0" fmla="*/ 0 w 587"/>
                <a:gd name="T1" fmla="*/ 243 h 244"/>
                <a:gd name="T2" fmla="*/ 10 w 587"/>
                <a:gd name="T3" fmla="*/ 227 h 244"/>
                <a:gd name="T4" fmla="*/ 17 w 587"/>
                <a:gd name="T5" fmla="*/ 208 h 244"/>
                <a:gd name="T6" fmla="*/ 25 w 587"/>
                <a:gd name="T7" fmla="*/ 170 h 244"/>
                <a:gd name="T8" fmla="*/ 26 w 587"/>
                <a:gd name="T9" fmla="*/ 139 h 244"/>
                <a:gd name="T10" fmla="*/ 26 w 587"/>
                <a:gd name="T11" fmla="*/ 82 h 244"/>
                <a:gd name="T12" fmla="*/ 27 w 587"/>
                <a:gd name="T13" fmla="*/ 74 h 244"/>
                <a:gd name="T14" fmla="*/ 30 w 587"/>
                <a:gd name="T15" fmla="*/ 58 h 244"/>
                <a:gd name="T16" fmla="*/ 36 w 587"/>
                <a:gd name="T17" fmla="*/ 43 h 244"/>
                <a:gd name="T18" fmla="*/ 46 w 587"/>
                <a:gd name="T19" fmla="*/ 29 h 244"/>
                <a:gd name="T20" fmla="*/ 56 w 587"/>
                <a:gd name="T21" fmla="*/ 19 h 244"/>
                <a:gd name="T22" fmla="*/ 70 w 587"/>
                <a:gd name="T23" fmla="*/ 10 h 244"/>
                <a:gd name="T24" fmla="*/ 85 w 587"/>
                <a:gd name="T25" fmla="*/ 4 h 244"/>
                <a:gd name="T26" fmla="*/ 101 w 587"/>
                <a:gd name="T27" fmla="*/ 1 h 244"/>
                <a:gd name="T28" fmla="*/ 505 w 587"/>
                <a:gd name="T29" fmla="*/ 0 h 244"/>
                <a:gd name="T30" fmla="*/ 513 w 587"/>
                <a:gd name="T31" fmla="*/ 1 h 244"/>
                <a:gd name="T32" fmla="*/ 529 w 587"/>
                <a:gd name="T33" fmla="*/ 4 h 244"/>
                <a:gd name="T34" fmla="*/ 544 w 587"/>
                <a:gd name="T35" fmla="*/ 10 h 244"/>
                <a:gd name="T36" fmla="*/ 557 w 587"/>
                <a:gd name="T37" fmla="*/ 19 h 244"/>
                <a:gd name="T38" fmla="*/ 569 w 587"/>
                <a:gd name="T39" fmla="*/ 29 h 244"/>
                <a:gd name="T40" fmla="*/ 578 w 587"/>
                <a:gd name="T41" fmla="*/ 43 h 244"/>
                <a:gd name="T42" fmla="*/ 584 w 587"/>
                <a:gd name="T43" fmla="*/ 58 h 244"/>
                <a:gd name="T44" fmla="*/ 587 w 587"/>
                <a:gd name="T45" fmla="*/ 74 h 244"/>
                <a:gd name="T46" fmla="*/ 587 w 587"/>
                <a:gd name="T47" fmla="*/ 125 h 244"/>
                <a:gd name="T48" fmla="*/ 587 w 587"/>
                <a:gd name="T49" fmla="*/ 133 h 244"/>
                <a:gd name="T50" fmla="*/ 584 w 587"/>
                <a:gd name="T51" fmla="*/ 149 h 244"/>
                <a:gd name="T52" fmla="*/ 578 w 587"/>
                <a:gd name="T53" fmla="*/ 164 h 244"/>
                <a:gd name="T54" fmla="*/ 569 w 587"/>
                <a:gd name="T55" fmla="*/ 178 h 244"/>
                <a:gd name="T56" fmla="*/ 557 w 587"/>
                <a:gd name="T57" fmla="*/ 188 h 244"/>
                <a:gd name="T58" fmla="*/ 544 w 587"/>
                <a:gd name="T59" fmla="*/ 198 h 244"/>
                <a:gd name="T60" fmla="*/ 529 w 587"/>
                <a:gd name="T61" fmla="*/ 205 h 244"/>
                <a:gd name="T62" fmla="*/ 513 w 587"/>
                <a:gd name="T63" fmla="*/ 207 h 244"/>
                <a:gd name="T64" fmla="*/ 109 w 587"/>
                <a:gd name="T65" fmla="*/ 208 h 244"/>
                <a:gd name="T66" fmla="*/ 101 w 587"/>
                <a:gd name="T67" fmla="*/ 207 h 244"/>
                <a:gd name="T68" fmla="*/ 85 w 587"/>
                <a:gd name="T69" fmla="*/ 205 h 244"/>
                <a:gd name="T70" fmla="*/ 78 w 587"/>
                <a:gd name="T71" fmla="*/ 202 h 244"/>
                <a:gd name="T72" fmla="*/ 56 w 587"/>
                <a:gd name="T73" fmla="*/ 209 h 244"/>
                <a:gd name="T74" fmla="*/ 19 w 587"/>
                <a:gd name="T75" fmla="*/ 231 h 244"/>
                <a:gd name="T76" fmla="*/ 1 w 587"/>
                <a:gd name="T77" fmla="*/ 244 h 244"/>
                <a:gd name="T78" fmla="*/ 0 w 587"/>
                <a:gd name="T79" fmla="*/ 244 h 244"/>
                <a:gd name="T80" fmla="*/ 0 w 587"/>
                <a:gd name="T81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244">
                  <a:moveTo>
                    <a:pt x="0" y="243"/>
                  </a:moveTo>
                  <a:lnTo>
                    <a:pt x="0" y="243"/>
                  </a:lnTo>
                  <a:lnTo>
                    <a:pt x="5" y="235"/>
                  </a:lnTo>
                  <a:lnTo>
                    <a:pt x="10" y="227"/>
                  </a:lnTo>
                  <a:lnTo>
                    <a:pt x="13" y="217"/>
                  </a:lnTo>
                  <a:lnTo>
                    <a:pt x="17" y="208"/>
                  </a:lnTo>
                  <a:lnTo>
                    <a:pt x="21" y="188"/>
                  </a:lnTo>
                  <a:lnTo>
                    <a:pt x="25" y="170"/>
                  </a:lnTo>
                  <a:lnTo>
                    <a:pt x="26" y="153"/>
                  </a:lnTo>
                  <a:lnTo>
                    <a:pt x="26" y="139"/>
                  </a:lnTo>
                  <a:lnTo>
                    <a:pt x="26" y="125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7" y="74"/>
                  </a:lnTo>
                  <a:lnTo>
                    <a:pt x="28" y="66"/>
                  </a:lnTo>
                  <a:lnTo>
                    <a:pt x="30" y="58"/>
                  </a:lnTo>
                  <a:lnTo>
                    <a:pt x="33" y="50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6" y="29"/>
                  </a:lnTo>
                  <a:lnTo>
                    <a:pt x="50" y="24"/>
                  </a:lnTo>
                  <a:lnTo>
                    <a:pt x="56" y="19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7" y="6"/>
                  </a:lnTo>
                  <a:lnTo>
                    <a:pt x="85" y="4"/>
                  </a:lnTo>
                  <a:lnTo>
                    <a:pt x="92" y="2"/>
                  </a:lnTo>
                  <a:lnTo>
                    <a:pt x="101" y="1"/>
                  </a:lnTo>
                  <a:lnTo>
                    <a:pt x="109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13" y="1"/>
                  </a:lnTo>
                  <a:lnTo>
                    <a:pt x="521" y="2"/>
                  </a:lnTo>
                  <a:lnTo>
                    <a:pt x="529" y="4"/>
                  </a:lnTo>
                  <a:lnTo>
                    <a:pt x="538" y="6"/>
                  </a:lnTo>
                  <a:lnTo>
                    <a:pt x="544" y="10"/>
                  </a:lnTo>
                  <a:lnTo>
                    <a:pt x="551" y="14"/>
                  </a:lnTo>
                  <a:lnTo>
                    <a:pt x="557" y="19"/>
                  </a:lnTo>
                  <a:lnTo>
                    <a:pt x="563" y="24"/>
                  </a:lnTo>
                  <a:lnTo>
                    <a:pt x="569" y="29"/>
                  </a:lnTo>
                  <a:lnTo>
                    <a:pt x="573" y="36"/>
                  </a:lnTo>
                  <a:lnTo>
                    <a:pt x="578" y="43"/>
                  </a:lnTo>
                  <a:lnTo>
                    <a:pt x="581" y="50"/>
                  </a:lnTo>
                  <a:lnTo>
                    <a:pt x="584" y="58"/>
                  </a:lnTo>
                  <a:lnTo>
                    <a:pt x="586" y="66"/>
                  </a:lnTo>
                  <a:lnTo>
                    <a:pt x="587" y="74"/>
                  </a:lnTo>
                  <a:lnTo>
                    <a:pt x="587" y="82"/>
                  </a:lnTo>
                  <a:lnTo>
                    <a:pt x="587" y="125"/>
                  </a:lnTo>
                  <a:lnTo>
                    <a:pt x="587" y="125"/>
                  </a:lnTo>
                  <a:lnTo>
                    <a:pt x="587" y="133"/>
                  </a:lnTo>
                  <a:lnTo>
                    <a:pt x="586" y="142"/>
                  </a:lnTo>
                  <a:lnTo>
                    <a:pt x="584" y="149"/>
                  </a:lnTo>
                  <a:lnTo>
                    <a:pt x="581" y="157"/>
                  </a:lnTo>
                  <a:lnTo>
                    <a:pt x="578" y="164"/>
                  </a:lnTo>
                  <a:lnTo>
                    <a:pt x="573" y="171"/>
                  </a:lnTo>
                  <a:lnTo>
                    <a:pt x="569" y="178"/>
                  </a:lnTo>
                  <a:lnTo>
                    <a:pt x="563" y="184"/>
                  </a:lnTo>
                  <a:lnTo>
                    <a:pt x="557" y="188"/>
                  </a:lnTo>
                  <a:lnTo>
                    <a:pt x="551" y="194"/>
                  </a:lnTo>
                  <a:lnTo>
                    <a:pt x="544" y="198"/>
                  </a:lnTo>
                  <a:lnTo>
                    <a:pt x="538" y="201"/>
                  </a:lnTo>
                  <a:lnTo>
                    <a:pt x="529" y="205"/>
                  </a:lnTo>
                  <a:lnTo>
                    <a:pt x="521" y="206"/>
                  </a:lnTo>
                  <a:lnTo>
                    <a:pt x="513" y="207"/>
                  </a:lnTo>
                  <a:lnTo>
                    <a:pt x="505" y="208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1" y="207"/>
                  </a:lnTo>
                  <a:lnTo>
                    <a:pt x="93" y="206"/>
                  </a:lnTo>
                  <a:lnTo>
                    <a:pt x="85" y="205"/>
                  </a:lnTo>
                  <a:lnTo>
                    <a:pt x="78" y="202"/>
                  </a:lnTo>
                  <a:lnTo>
                    <a:pt x="78" y="202"/>
                  </a:lnTo>
                  <a:lnTo>
                    <a:pt x="66" y="206"/>
                  </a:lnTo>
                  <a:lnTo>
                    <a:pt x="56" y="209"/>
                  </a:lnTo>
                  <a:lnTo>
                    <a:pt x="38" y="220"/>
                  </a:lnTo>
                  <a:lnTo>
                    <a:pt x="19" y="231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3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3276" y="2180"/>
              <a:ext cx="26" cy="26"/>
            </a:xfrm>
            <a:custGeom>
              <a:avLst/>
              <a:gdLst>
                <a:gd name="T0" fmla="*/ 51 w 51"/>
                <a:gd name="T1" fmla="*/ 26 h 52"/>
                <a:gd name="T2" fmla="*/ 51 w 51"/>
                <a:gd name="T3" fmla="*/ 26 h 52"/>
                <a:gd name="T4" fmla="*/ 51 w 51"/>
                <a:gd name="T5" fmla="*/ 31 h 52"/>
                <a:gd name="T6" fmla="*/ 49 w 51"/>
                <a:gd name="T7" fmla="*/ 36 h 52"/>
                <a:gd name="T8" fmla="*/ 47 w 51"/>
                <a:gd name="T9" fmla="*/ 40 h 52"/>
                <a:gd name="T10" fmla="*/ 45 w 51"/>
                <a:gd name="T11" fmla="*/ 44 h 52"/>
                <a:gd name="T12" fmla="*/ 40 w 51"/>
                <a:gd name="T13" fmla="*/ 47 h 52"/>
                <a:gd name="T14" fmla="*/ 36 w 51"/>
                <a:gd name="T15" fmla="*/ 49 h 52"/>
                <a:gd name="T16" fmla="*/ 31 w 51"/>
                <a:gd name="T17" fmla="*/ 52 h 52"/>
                <a:gd name="T18" fmla="*/ 26 w 51"/>
                <a:gd name="T19" fmla="*/ 52 h 52"/>
                <a:gd name="T20" fmla="*/ 26 w 51"/>
                <a:gd name="T21" fmla="*/ 52 h 52"/>
                <a:gd name="T22" fmla="*/ 20 w 51"/>
                <a:gd name="T23" fmla="*/ 52 h 52"/>
                <a:gd name="T24" fmla="*/ 16 w 51"/>
                <a:gd name="T25" fmla="*/ 49 h 52"/>
                <a:gd name="T26" fmla="*/ 11 w 51"/>
                <a:gd name="T27" fmla="*/ 47 h 52"/>
                <a:gd name="T28" fmla="*/ 8 w 51"/>
                <a:gd name="T29" fmla="*/ 44 h 52"/>
                <a:gd name="T30" fmla="*/ 4 w 51"/>
                <a:gd name="T31" fmla="*/ 40 h 52"/>
                <a:gd name="T32" fmla="*/ 2 w 51"/>
                <a:gd name="T33" fmla="*/ 36 h 52"/>
                <a:gd name="T34" fmla="*/ 1 w 51"/>
                <a:gd name="T35" fmla="*/ 31 h 52"/>
                <a:gd name="T36" fmla="*/ 0 w 51"/>
                <a:gd name="T37" fmla="*/ 26 h 52"/>
                <a:gd name="T38" fmla="*/ 0 w 51"/>
                <a:gd name="T39" fmla="*/ 26 h 52"/>
                <a:gd name="T40" fmla="*/ 1 w 51"/>
                <a:gd name="T41" fmla="*/ 21 h 52"/>
                <a:gd name="T42" fmla="*/ 2 w 51"/>
                <a:gd name="T43" fmla="*/ 16 h 52"/>
                <a:gd name="T44" fmla="*/ 4 w 51"/>
                <a:gd name="T45" fmla="*/ 11 h 52"/>
                <a:gd name="T46" fmla="*/ 8 w 51"/>
                <a:gd name="T47" fmla="*/ 8 h 52"/>
                <a:gd name="T48" fmla="*/ 11 w 51"/>
                <a:gd name="T49" fmla="*/ 5 h 52"/>
                <a:gd name="T50" fmla="*/ 16 w 51"/>
                <a:gd name="T51" fmla="*/ 2 h 52"/>
                <a:gd name="T52" fmla="*/ 20 w 51"/>
                <a:gd name="T53" fmla="*/ 1 h 52"/>
                <a:gd name="T54" fmla="*/ 26 w 51"/>
                <a:gd name="T55" fmla="*/ 0 h 52"/>
                <a:gd name="T56" fmla="*/ 26 w 51"/>
                <a:gd name="T57" fmla="*/ 0 h 52"/>
                <a:gd name="T58" fmla="*/ 31 w 51"/>
                <a:gd name="T59" fmla="*/ 1 h 52"/>
                <a:gd name="T60" fmla="*/ 36 w 51"/>
                <a:gd name="T61" fmla="*/ 2 h 52"/>
                <a:gd name="T62" fmla="*/ 40 w 51"/>
                <a:gd name="T63" fmla="*/ 5 h 52"/>
                <a:gd name="T64" fmla="*/ 45 w 51"/>
                <a:gd name="T65" fmla="*/ 8 h 52"/>
                <a:gd name="T66" fmla="*/ 47 w 51"/>
                <a:gd name="T67" fmla="*/ 11 h 52"/>
                <a:gd name="T68" fmla="*/ 49 w 51"/>
                <a:gd name="T69" fmla="*/ 16 h 52"/>
                <a:gd name="T70" fmla="*/ 51 w 51"/>
                <a:gd name="T71" fmla="*/ 21 h 52"/>
                <a:gd name="T72" fmla="*/ 51 w 51"/>
                <a:gd name="T73" fmla="*/ 26 h 52"/>
                <a:gd name="T74" fmla="*/ 51 w 51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52">
                  <a:moveTo>
                    <a:pt x="51" y="26"/>
                  </a:moveTo>
                  <a:lnTo>
                    <a:pt x="51" y="26"/>
                  </a:lnTo>
                  <a:lnTo>
                    <a:pt x="51" y="31"/>
                  </a:lnTo>
                  <a:lnTo>
                    <a:pt x="49" y="36"/>
                  </a:lnTo>
                  <a:lnTo>
                    <a:pt x="47" y="40"/>
                  </a:lnTo>
                  <a:lnTo>
                    <a:pt x="45" y="44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0" y="52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5" y="8"/>
                  </a:lnTo>
                  <a:lnTo>
                    <a:pt x="47" y="11"/>
                  </a:lnTo>
                  <a:lnTo>
                    <a:pt x="49" y="16"/>
                  </a:lnTo>
                  <a:lnTo>
                    <a:pt x="51" y="21"/>
                  </a:lnTo>
                  <a:lnTo>
                    <a:pt x="51" y="2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3313" y="2180"/>
              <a:ext cx="25" cy="26"/>
            </a:xfrm>
            <a:custGeom>
              <a:avLst/>
              <a:gdLst>
                <a:gd name="T0" fmla="*/ 51 w 51"/>
                <a:gd name="T1" fmla="*/ 26 h 52"/>
                <a:gd name="T2" fmla="*/ 51 w 51"/>
                <a:gd name="T3" fmla="*/ 26 h 52"/>
                <a:gd name="T4" fmla="*/ 51 w 51"/>
                <a:gd name="T5" fmla="*/ 31 h 52"/>
                <a:gd name="T6" fmla="*/ 50 w 51"/>
                <a:gd name="T7" fmla="*/ 36 h 52"/>
                <a:gd name="T8" fmla="*/ 48 w 51"/>
                <a:gd name="T9" fmla="*/ 40 h 52"/>
                <a:gd name="T10" fmla="*/ 44 w 51"/>
                <a:gd name="T11" fmla="*/ 44 h 52"/>
                <a:gd name="T12" fmla="*/ 41 w 51"/>
                <a:gd name="T13" fmla="*/ 47 h 52"/>
                <a:gd name="T14" fmla="*/ 36 w 51"/>
                <a:gd name="T15" fmla="*/ 49 h 52"/>
                <a:gd name="T16" fmla="*/ 31 w 51"/>
                <a:gd name="T17" fmla="*/ 52 h 52"/>
                <a:gd name="T18" fmla="*/ 26 w 51"/>
                <a:gd name="T19" fmla="*/ 52 h 52"/>
                <a:gd name="T20" fmla="*/ 26 w 51"/>
                <a:gd name="T21" fmla="*/ 52 h 52"/>
                <a:gd name="T22" fmla="*/ 21 w 51"/>
                <a:gd name="T23" fmla="*/ 52 h 52"/>
                <a:gd name="T24" fmla="*/ 15 w 51"/>
                <a:gd name="T25" fmla="*/ 49 h 52"/>
                <a:gd name="T26" fmla="*/ 12 w 51"/>
                <a:gd name="T27" fmla="*/ 47 h 52"/>
                <a:gd name="T28" fmla="*/ 7 w 51"/>
                <a:gd name="T29" fmla="*/ 44 h 52"/>
                <a:gd name="T30" fmla="*/ 4 w 51"/>
                <a:gd name="T31" fmla="*/ 40 h 52"/>
                <a:gd name="T32" fmla="*/ 1 w 51"/>
                <a:gd name="T33" fmla="*/ 36 h 52"/>
                <a:gd name="T34" fmla="*/ 0 w 51"/>
                <a:gd name="T35" fmla="*/ 31 h 52"/>
                <a:gd name="T36" fmla="*/ 0 w 51"/>
                <a:gd name="T37" fmla="*/ 26 h 52"/>
                <a:gd name="T38" fmla="*/ 0 w 51"/>
                <a:gd name="T39" fmla="*/ 26 h 52"/>
                <a:gd name="T40" fmla="*/ 0 w 51"/>
                <a:gd name="T41" fmla="*/ 21 h 52"/>
                <a:gd name="T42" fmla="*/ 1 w 51"/>
                <a:gd name="T43" fmla="*/ 16 h 52"/>
                <a:gd name="T44" fmla="*/ 4 w 51"/>
                <a:gd name="T45" fmla="*/ 11 h 52"/>
                <a:gd name="T46" fmla="*/ 7 w 51"/>
                <a:gd name="T47" fmla="*/ 8 h 52"/>
                <a:gd name="T48" fmla="*/ 12 w 51"/>
                <a:gd name="T49" fmla="*/ 5 h 52"/>
                <a:gd name="T50" fmla="*/ 15 w 51"/>
                <a:gd name="T51" fmla="*/ 2 h 52"/>
                <a:gd name="T52" fmla="*/ 21 w 51"/>
                <a:gd name="T53" fmla="*/ 1 h 52"/>
                <a:gd name="T54" fmla="*/ 26 w 51"/>
                <a:gd name="T55" fmla="*/ 0 h 52"/>
                <a:gd name="T56" fmla="*/ 26 w 51"/>
                <a:gd name="T57" fmla="*/ 0 h 52"/>
                <a:gd name="T58" fmla="*/ 31 w 51"/>
                <a:gd name="T59" fmla="*/ 1 h 52"/>
                <a:gd name="T60" fmla="*/ 36 w 51"/>
                <a:gd name="T61" fmla="*/ 2 h 52"/>
                <a:gd name="T62" fmla="*/ 41 w 51"/>
                <a:gd name="T63" fmla="*/ 5 h 52"/>
                <a:gd name="T64" fmla="*/ 44 w 51"/>
                <a:gd name="T65" fmla="*/ 8 h 52"/>
                <a:gd name="T66" fmla="*/ 48 w 51"/>
                <a:gd name="T67" fmla="*/ 11 h 52"/>
                <a:gd name="T68" fmla="*/ 50 w 51"/>
                <a:gd name="T69" fmla="*/ 16 h 52"/>
                <a:gd name="T70" fmla="*/ 51 w 51"/>
                <a:gd name="T71" fmla="*/ 21 h 52"/>
                <a:gd name="T72" fmla="*/ 51 w 51"/>
                <a:gd name="T73" fmla="*/ 26 h 52"/>
                <a:gd name="T74" fmla="*/ 51 w 51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52">
                  <a:moveTo>
                    <a:pt x="51" y="26"/>
                  </a:moveTo>
                  <a:lnTo>
                    <a:pt x="51" y="26"/>
                  </a:lnTo>
                  <a:lnTo>
                    <a:pt x="51" y="31"/>
                  </a:lnTo>
                  <a:lnTo>
                    <a:pt x="50" y="36"/>
                  </a:lnTo>
                  <a:lnTo>
                    <a:pt x="48" y="40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1" y="52"/>
                  </a:lnTo>
                  <a:lnTo>
                    <a:pt x="15" y="49"/>
                  </a:lnTo>
                  <a:lnTo>
                    <a:pt x="12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1" y="5"/>
                  </a:lnTo>
                  <a:lnTo>
                    <a:pt x="44" y="8"/>
                  </a:lnTo>
                  <a:lnTo>
                    <a:pt x="48" y="11"/>
                  </a:lnTo>
                  <a:lnTo>
                    <a:pt x="50" y="16"/>
                  </a:lnTo>
                  <a:lnTo>
                    <a:pt x="51" y="21"/>
                  </a:lnTo>
                  <a:lnTo>
                    <a:pt x="51" y="2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3349" y="2180"/>
              <a:ext cx="26" cy="26"/>
            </a:xfrm>
            <a:custGeom>
              <a:avLst/>
              <a:gdLst>
                <a:gd name="T0" fmla="*/ 52 w 52"/>
                <a:gd name="T1" fmla="*/ 26 h 52"/>
                <a:gd name="T2" fmla="*/ 52 w 52"/>
                <a:gd name="T3" fmla="*/ 26 h 52"/>
                <a:gd name="T4" fmla="*/ 51 w 52"/>
                <a:gd name="T5" fmla="*/ 31 h 52"/>
                <a:gd name="T6" fmla="*/ 49 w 52"/>
                <a:gd name="T7" fmla="*/ 36 h 52"/>
                <a:gd name="T8" fmla="*/ 47 w 52"/>
                <a:gd name="T9" fmla="*/ 40 h 52"/>
                <a:gd name="T10" fmla="*/ 44 w 52"/>
                <a:gd name="T11" fmla="*/ 44 h 52"/>
                <a:gd name="T12" fmla="*/ 40 w 52"/>
                <a:gd name="T13" fmla="*/ 47 h 52"/>
                <a:gd name="T14" fmla="*/ 36 w 52"/>
                <a:gd name="T15" fmla="*/ 49 h 52"/>
                <a:gd name="T16" fmla="*/ 31 w 52"/>
                <a:gd name="T17" fmla="*/ 52 h 52"/>
                <a:gd name="T18" fmla="*/ 25 w 52"/>
                <a:gd name="T19" fmla="*/ 52 h 52"/>
                <a:gd name="T20" fmla="*/ 25 w 52"/>
                <a:gd name="T21" fmla="*/ 52 h 52"/>
                <a:gd name="T22" fmla="*/ 21 w 52"/>
                <a:gd name="T23" fmla="*/ 52 h 52"/>
                <a:gd name="T24" fmla="*/ 16 w 52"/>
                <a:gd name="T25" fmla="*/ 49 h 52"/>
                <a:gd name="T26" fmla="*/ 11 w 52"/>
                <a:gd name="T27" fmla="*/ 47 h 52"/>
                <a:gd name="T28" fmla="*/ 7 w 52"/>
                <a:gd name="T29" fmla="*/ 44 h 52"/>
                <a:gd name="T30" fmla="*/ 4 w 52"/>
                <a:gd name="T31" fmla="*/ 40 h 52"/>
                <a:gd name="T32" fmla="*/ 2 w 52"/>
                <a:gd name="T33" fmla="*/ 36 h 52"/>
                <a:gd name="T34" fmla="*/ 0 w 52"/>
                <a:gd name="T35" fmla="*/ 31 h 52"/>
                <a:gd name="T36" fmla="*/ 0 w 52"/>
                <a:gd name="T37" fmla="*/ 26 h 52"/>
                <a:gd name="T38" fmla="*/ 0 w 52"/>
                <a:gd name="T39" fmla="*/ 26 h 52"/>
                <a:gd name="T40" fmla="*/ 0 w 52"/>
                <a:gd name="T41" fmla="*/ 21 h 52"/>
                <a:gd name="T42" fmla="*/ 2 w 52"/>
                <a:gd name="T43" fmla="*/ 16 h 52"/>
                <a:gd name="T44" fmla="*/ 4 w 52"/>
                <a:gd name="T45" fmla="*/ 11 h 52"/>
                <a:gd name="T46" fmla="*/ 7 w 52"/>
                <a:gd name="T47" fmla="*/ 8 h 52"/>
                <a:gd name="T48" fmla="*/ 11 w 52"/>
                <a:gd name="T49" fmla="*/ 5 h 52"/>
                <a:gd name="T50" fmla="*/ 16 w 52"/>
                <a:gd name="T51" fmla="*/ 2 h 52"/>
                <a:gd name="T52" fmla="*/ 21 w 52"/>
                <a:gd name="T53" fmla="*/ 1 h 52"/>
                <a:gd name="T54" fmla="*/ 25 w 52"/>
                <a:gd name="T55" fmla="*/ 0 h 52"/>
                <a:gd name="T56" fmla="*/ 25 w 52"/>
                <a:gd name="T57" fmla="*/ 0 h 52"/>
                <a:gd name="T58" fmla="*/ 31 w 52"/>
                <a:gd name="T59" fmla="*/ 1 h 52"/>
                <a:gd name="T60" fmla="*/ 36 w 52"/>
                <a:gd name="T61" fmla="*/ 2 h 52"/>
                <a:gd name="T62" fmla="*/ 40 w 52"/>
                <a:gd name="T63" fmla="*/ 5 h 52"/>
                <a:gd name="T64" fmla="*/ 44 w 52"/>
                <a:gd name="T65" fmla="*/ 8 h 52"/>
                <a:gd name="T66" fmla="*/ 47 w 52"/>
                <a:gd name="T67" fmla="*/ 11 h 52"/>
                <a:gd name="T68" fmla="*/ 49 w 52"/>
                <a:gd name="T69" fmla="*/ 16 h 52"/>
                <a:gd name="T70" fmla="*/ 51 w 52"/>
                <a:gd name="T71" fmla="*/ 21 h 52"/>
                <a:gd name="T72" fmla="*/ 52 w 52"/>
                <a:gd name="T73" fmla="*/ 26 h 52"/>
                <a:gd name="T74" fmla="*/ 52 w 52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2" y="26"/>
                  </a:lnTo>
                  <a:lnTo>
                    <a:pt x="51" y="31"/>
                  </a:lnTo>
                  <a:lnTo>
                    <a:pt x="49" y="36"/>
                  </a:lnTo>
                  <a:lnTo>
                    <a:pt x="47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4" y="8"/>
                  </a:lnTo>
                  <a:lnTo>
                    <a:pt x="47" y="11"/>
                  </a:lnTo>
                  <a:lnTo>
                    <a:pt x="49" y="16"/>
                  </a:lnTo>
                  <a:lnTo>
                    <a:pt x="51" y="21"/>
                  </a:lnTo>
                  <a:lnTo>
                    <a:pt x="52" y="2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9"/>
            <p:cNvSpPr>
              <a:spLocks noChangeShapeType="1"/>
            </p:cNvSpPr>
            <p:nvPr userDrawn="1"/>
          </p:nvSpPr>
          <p:spPr bwMode="auto">
            <a:xfrm>
              <a:off x="3211" y="2046"/>
              <a:ext cx="206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0"/>
            <p:cNvSpPr>
              <a:spLocks noChangeShapeType="1"/>
            </p:cNvSpPr>
            <p:nvPr userDrawn="1"/>
          </p:nvSpPr>
          <p:spPr bwMode="auto">
            <a:xfrm>
              <a:off x="3211" y="2075"/>
              <a:ext cx="107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819" y="6443663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54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TW" altLang="en-US" sz="4000" b="1" kern="1200" dirty="0" smtClean="0">
          <a:ln>
            <a:noFill/>
          </a:ln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447675" indent="-357188" algn="l" defTabSz="914400" rtl="0" eaLnBrk="1" latinLnBrk="0" hangingPunct="1">
        <a:spcBef>
          <a:spcPts val="1200"/>
        </a:spcBef>
        <a:buClr>
          <a:srgbClr val="0070C0"/>
        </a:buClr>
        <a:buSzPct val="85000"/>
        <a:buFont typeface="Wingdings" pitchFamily="2" charset="2"/>
        <a:buChar char="l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625475" indent="-285750" algn="l" defTabSz="914400" rtl="0" eaLnBrk="1" latinLnBrk="0" hangingPunct="1">
        <a:spcBef>
          <a:spcPts val="1200"/>
        </a:spcBef>
        <a:buClr>
          <a:srgbClr val="7030A0"/>
        </a:buClr>
        <a:buFont typeface="Arial" pitchFamily="34" charset="0"/>
        <a:buChar char="–"/>
        <a:defRPr sz="22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806450" indent="-268288" algn="l" defTabSz="914400" rtl="0" eaLnBrk="1" latinLnBrk="0" hangingPunct="1">
        <a:spcBef>
          <a:spcPts val="1200"/>
        </a:spcBef>
        <a:buClr>
          <a:srgbClr val="002060"/>
        </a:buClr>
        <a:buSzPct val="80000"/>
        <a:buFont typeface="Wingdings" pitchFamily="2" charset="2"/>
        <a:buChar char="l"/>
        <a:tabLst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985838" indent="-268288" algn="l" defTabSz="914400" rtl="0" eaLnBrk="1" latinLnBrk="0" hangingPunct="1">
        <a:spcBef>
          <a:spcPts val="1200"/>
        </a:spcBef>
        <a:buClr>
          <a:schemeClr val="accent6">
            <a:lumMod val="50000"/>
          </a:schemeClr>
        </a:buClr>
        <a:buFont typeface="Arial" pitchFamily="34" charset="0"/>
        <a:buChar char="–"/>
        <a:tabLst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1347788" indent="-271463" algn="l" defTabSz="914400" rtl="0" eaLnBrk="1" latinLnBrk="0" hangingPunct="1">
        <a:spcBef>
          <a:spcPts val="1200"/>
        </a:spcBef>
        <a:buClr>
          <a:srgbClr val="00B050"/>
        </a:buClr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117848" y="260648"/>
            <a:ext cx="3310136" cy="1224137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zh-TW" altLang="en-US" sz="4000" b="1" kern="120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 algn="l"/>
            <a:r>
              <a:rPr lang="en-US" altLang="zh-TW" sz="5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Chapter</a:t>
            </a:r>
            <a:r>
              <a:rPr lang="en-US" altLang="zh-TW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6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endParaRPr lang="en-US" sz="6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79512" y="2204864"/>
            <a:ext cx="5832648" cy="204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200"/>
              </a:spcBef>
              <a:buClr>
                <a:srgbClr val="0070C0"/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ts val="1200"/>
              </a:spcBef>
              <a:buClr>
                <a:srgbClr val="7030A0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ts val="1200"/>
              </a:spcBef>
              <a:buClr>
                <a:srgbClr val="002060"/>
              </a:buClr>
              <a:buSzPct val="80000"/>
              <a:buFont typeface="Wingdings" pitchFamily="2" charset="2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Arial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SzPct val="90000"/>
            </a:pP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電子商務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中的</a:t>
            </a:r>
            <a:endParaRPr lang="en-US" altLang="zh-TW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  <a:p>
            <a:pPr lvl="0">
              <a:spcBef>
                <a:spcPct val="20000"/>
              </a:spcBef>
              <a:buSzPct val="90000"/>
            </a:pP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平臺服務商</a:t>
            </a:r>
          </a:p>
          <a:p>
            <a:pPr>
              <a:spcBef>
                <a:spcPct val="20000"/>
              </a:spcBef>
              <a:buSzPct val="90000"/>
            </a:pPr>
            <a:endParaRPr lang="zh-TW" alt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02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9.2</a:t>
            </a:r>
            <a:r>
              <a:rPr lang="zh-TW" altLang="en-US" dirty="0"/>
              <a:t>  </a:t>
            </a:r>
            <a:r>
              <a:rPr lang="en-US" altLang="zh-TW" dirty="0">
                <a:effectLst/>
              </a:rPr>
              <a:t>B2B</a:t>
            </a:r>
            <a:r>
              <a:rPr lang="zh-TW" altLang="zh-TW" dirty="0">
                <a:effectLst/>
              </a:rPr>
              <a:t>電子市集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所謂</a:t>
            </a:r>
            <a:r>
              <a:rPr lang="zh-TW" altLang="zh-TW" dirty="0">
                <a:solidFill>
                  <a:srgbClr val="003300"/>
                </a:solidFill>
              </a:rPr>
              <a:t>市集</a:t>
            </a:r>
            <a:r>
              <a:rPr lang="en-US" altLang="zh-TW" dirty="0">
                <a:solidFill>
                  <a:srgbClr val="003300"/>
                </a:solidFill>
              </a:rPr>
              <a:t> (marketplace) </a:t>
            </a:r>
            <a:r>
              <a:rPr lang="zh-TW" altLang="zh-TW" dirty="0"/>
              <a:t>是一個集結了買方與賣方，以進行互動及交易的場所，電子市集自然就是網路上的市集。由於網際網路連結了全世界，因此透過電子市集，將有助於串連供應鏈活動中的買方及賣方，促成企業與企業間透過網路平臺來交易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68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9.2.1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電子市集的涵義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電子市集又稱為</a:t>
            </a:r>
            <a:r>
              <a:rPr lang="zh-TW" altLang="zh-TW" dirty="0">
                <a:solidFill>
                  <a:srgbClr val="003300"/>
                </a:solidFill>
              </a:rPr>
              <a:t>電子樞紐</a:t>
            </a:r>
            <a:r>
              <a:rPr lang="en-US" altLang="zh-TW" dirty="0">
                <a:solidFill>
                  <a:srgbClr val="003300"/>
                </a:solidFill>
              </a:rPr>
              <a:t> (e-hub)</a:t>
            </a:r>
            <a:r>
              <a:rPr lang="zh-TW" altLang="zh-TW" dirty="0"/>
              <a:t>，亦有人翻譯為電子集散中心。其利用網路的特性，使得買方與賣方間從詢價、議價、交易、訂單管理、協同等各項</a:t>
            </a:r>
            <a:r>
              <a:rPr lang="zh-TW" altLang="zh-TW" dirty="0" smtClean="0"/>
              <a:t>活</a:t>
            </a:r>
            <a:r>
              <a:rPr lang="zh-TW" altLang="zh-TW" dirty="0"/>
              <a:t>動，更為便捷，成本也更低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一般而言，電子市集可區分為私有電子市集與公共電子市集。私有電子市集是由單一或多個聯盟企業所主導建置的電子市集，可能是買方主導，也可能是賣方主導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00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9.2.1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電子市集的涵義</a:t>
            </a:r>
            <a:endParaRPr lang="zh-TW" altLang="en-US" sz="2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52024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>
                <a:solidFill>
                  <a:srgbClr val="660066"/>
                </a:solidFill>
              </a:rPr>
              <a:t>9.2.1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電子市集的涵義</a:t>
            </a:r>
            <a:endParaRPr lang="zh-TW" altLang="en-US" sz="2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97512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1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9.2.2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電子市集的經營與關鍵成功因素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B2B</a:t>
            </a:r>
            <a:r>
              <a:rPr lang="zh-TW" altLang="zh-TW" dirty="0"/>
              <a:t>電子市集服務平臺所扮演的角色是仲介者，促成買方與賣方的交易，或是協助買方與賣方間資訊的交換。一般而言，完整的電子市集服務應能運用資訊科技，整合交易、金流及物流服務。因此，電子市集會提供下列幾個主要功能及服務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線上交易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對買方而言，透過平臺發布需求訊息，所有符合資格的供應商都能同時取得資訊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行銷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最基本的電子市集模式是採用</a:t>
            </a:r>
            <a:r>
              <a:rPr lang="zh-TW" altLang="zh-TW" dirty="0">
                <a:solidFill>
                  <a:srgbClr val="003300"/>
                </a:solidFill>
              </a:rPr>
              <a:t>電子型錄</a:t>
            </a:r>
            <a:r>
              <a:rPr lang="en-US" altLang="zh-TW" dirty="0">
                <a:solidFill>
                  <a:srgbClr val="003300"/>
                </a:solidFill>
              </a:rPr>
              <a:t> (e-catalog)</a:t>
            </a:r>
            <a:r>
              <a:rPr lang="zh-TW" altLang="zh-TW" dirty="0"/>
              <a:t>，賣方透過型錄標示規格及價格，買方則可快速查詢產品資訊，進而達到促銷交易的目的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金流服務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金流服務讓買方能在線上進行支付，賣方則可快速查詢付款狀態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48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9.2.2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電子市集的經營與關鍵成功因素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38" y="1988840"/>
            <a:ext cx="670155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7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9.2.2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電子市集的經營與關鍵成功因素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作為電子市集的平臺服務商，其主要獲利來源</a:t>
            </a:r>
            <a:r>
              <a:rPr lang="zh-TW" altLang="zh-TW" dirty="0" smtClean="0"/>
              <a:t>。</a:t>
            </a:r>
            <a:r>
              <a:rPr lang="zh-TW" altLang="zh-TW" dirty="0"/>
              <a:t>平臺服務業者希望能藉由經營平臺獲利，就必須提供符合使用者需求的服務。以下簡述幾個電子市集平臺的關鍵成功因素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市集規模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市集要能夠有效促成交易的發生，首要關鍵即在於有足夠的使用者，且這些使用者必須創造足夠的流量與交易量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服務內涵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平臺服務商必須有足夠的產業知識，才能提供使用者真正想要的服務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整合能力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電子市集平臺提供的是整合服務，這包括了協助顧客進行供應鏈的整合與資訊整合，也包括其服務是整合了交易所有相關流程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87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9.2.2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電子市集的經營與關鍵成功因素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使用電子市集平臺所帶來的</a:t>
            </a:r>
            <a:r>
              <a:rPr lang="zh-TW" altLang="zh-TW" dirty="0" smtClean="0"/>
              <a:t>效益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8752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7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9.3</a:t>
            </a:r>
            <a:r>
              <a:rPr lang="zh-TW" altLang="en-US" dirty="0"/>
              <a:t>  </a:t>
            </a:r>
            <a:r>
              <a:rPr lang="en-US" altLang="zh-TW" dirty="0">
                <a:effectLst/>
              </a:rPr>
              <a:t>B2C</a:t>
            </a:r>
            <a:r>
              <a:rPr lang="zh-TW" altLang="zh-TW" dirty="0">
                <a:effectLst/>
              </a:rPr>
              <a:t>交易平臺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線上交易平臺服務商與傳統供應鏈中的通路商較為相似，主要任務是提供商品銷售通路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608205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9.3.1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什麼是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交易平臺？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每個人應該都有過上街購物的經驗，在這當中，大多數的商家都是販售商品的零售商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自購自銷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由零售業者向上游廠商訂貨後，於自家店鋪販售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託售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意指生產者委託零售商代為銷售，一旦商品賣出，零售商即可收取銷售佣金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寄賣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生產者向商家租用放置商品的架位，商家會代為保管商品與收費，當顧客有疑問，也只能提供非常簡略的諮詢服務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39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effectLst/>
              </a:rPr>
              <a:t>學習目標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000" indent="-360000">
              <a:lnSpc>
                <a:spcPts val="3500"/>
              </a:lnSpc>
            </a:pPr>
            <a:r>
              <a:rPr lang="zh-TW" altLang="zh-TW" sz="2800" dirty="0"/>
              <a:t>不同類型的平臺服務提供商</a:t>
            </a:r>
            <a:r>
              <a:rPr lang="zh-TW" altLang="zh-TW" sz="2800" dirty="0" smtClean="0"/>
              <a:t>。</a:t>
            </a:r>
            <a:endParaRPr lang="zh-TW" altLang="zh-TW" sz="2800" dirty="0"/>
          </a:p>
          <a:p>
            <a:pPr marL="288000" indent="-360000">
              <a:lnSpc>
                <a:spcPts val="3500"/>
              </a:lnSpc>
            </a:pPr>
            <a:r>
              <a:rPr lang="zh-TW" altLang="zh-TW" sz="2800" dirty="0"/>
              <a:t>平臺服務提供商的獲利來源</a:t>
            </a:r>
            <a:r>
              <a:rPr lang="zh-TW" altLang="zh-TW" sz="2800" dirty="0" smtClean="0"/>
              <a:t>。</a:t>
            </a:r>
            <a:endParaRPr lang="zh-TW" altLang="zh-TW" sz="2800" dirty="0"/>
          </a:p>
          <a:p>
            <a:pPr marL="288000" indent="-360000">
              <a:lnSpc>
                <a:spcPts val="3500"/>
              </a:lnSpc>
            </a:pPr>
            <a:r>
              <a:rPr lang="zh-TW" altLang="zh-TW" sz="2800" dirty="0"/>
              <a:t>採用服務平臺以提供服務的優點及風險</a:t>
            </a:r>
            <a:r>
              <a:rPr lang="zh-TW" altLang="zh-TW" sz="2800" dirty="0" smtClean="0"/>
              <a:t>。</a:t>
            </a:r>
            <a:endParaRPr lang="zh-TW" altLang="zh-TW" sz="2800" dirty="0"/>
          </a:p>
          <a:p>
            <a:pPr marL="288000" indent="-360000">
              <a:lnSpc>
                <a:spcPts val="3500"/>
              </a:lnSpc>
            </a:pPr>
            <a:r>
              <a:rPr lang="zh-TW" altLang="zh-TW" sz="2800" dirty="0"/>
              <a:t>第三方服務平臺的角色及重要性</a:t>
            </a:r>
            <a:r>
              <a:rPr lang="zh-TW" altLang="zh-TW" sz="2800" dirty="0" smtClean="0"/>
              <a:t>。</a:t>
            </a:r>
            <a:endParaRPr lang="zh-TW" altLang="zh-TW" sz="2800" dirty="0"/>
          </a:p>
          <a:p>
            <a:pPr marL="288000" indent="-360000">
              <a:lnSpc>
                <a:spcPts val="3500"/>
              </a:lnSpc>
            </a:pPr>
            <a:r>
              <a:rPr lang="zh-TW" altLang="zh-TW" sz="2800" dirty="0"/>
              <a:t>電子商務服務的產業鏈</a:t>
            </a:r>
            <a:r>
              <a:rPr lang="zh-TW" altLang="zh-TW" sz="2800" dirty="0" smtClean="0"/>
              <a:t>。</a:t>
            </a:r>
            <a:endParaRPr lang="zh-TW" altLang="zh-TW" sz="2800" dirty="0"/>
          </a:p>
          <a:p>
            <a:pPr marL="288000" indent="-360000">
              <a:lnSpc>
                <a:spcPts val="3500"/>
              </a:lnSpc>
            </a:pPr>
            <a:r>
              <a:rPr lang="zh-TW" altLang="zh-TW" sz="2800" dirty="0"/>
              <a:t>電子商務物流的方式</a:t>
            </a:r>
            <a:r>
              <a:rPr lang="zh-TW" altLang="zh-TW" sz="2800" dirty="0" smtClean="0"/>
              <a:t>。</a:t>
            </a:r>
            <a:endParaRPr lang="zh-TW" altLang="zh-TW" sz="2800" dirty="0"/>
          </a:p>
          <a:p>
            <a:pPr marL="288000" indent="-360000">
              <a:lnSpc>
                <a:spcPts val="3500"/>
              </a:lnSpc>
            </a:pPr>
            <a:r>
              <a:rPr lang="zh-TW" altLang="zh-TW" sz="2800" dirty="0"/>
              <a:t>電子商務物流的困難與疑慮</a:t>
            </a:r>
            <a:r>
              <a:rPr lang="zh-TW" altLang="zh-TW" sz="2800" dirty="0" smtClean="0"/>
              <a:t>。</a:t>
            </a:r>
            <a:endParaRPr lang="zh-TW" altLang="zh-TW" sz="2800" dirty="0"/>
          </a:p>
        </p:txBody>
      </p:sp>
      <p:sp>
        <p:nvSpPr>
          <p:cNvPr id="4" name="Freeform 12"/>
          <p:cNvSpPr>
            <a:spLocks/>
          </p:cNvSpPr>
          <p:nvPr/>
        </p:nvSpPr>
        <p:spPr bwMode="auto">
          <a:xfrm>
            <a:off x="0" y="5870877"/>
            <a:ext cx="9144000" cy="98871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rgbClr val="F3BC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15519" y="114489"/>
            <a:ext cx="2076961" cy="794231"/>
            <a:chOff x="2474" y="1891"/>
            <a:chExt cx="1681" cy="482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3074" y="1891"/>
              <a:ext cx="482" cy="482"/>
            </a:xfrm>
            <a:custGeom>
              <a:avLst/>
              <a:gdLst>
                <a:gd name="T0" fmla="*/ 963 w 964"/>
                <a:gd name="T1" fmla="*/ 507 h 964"/>
                <a:gd name="T2" fmla="*/ 954 w 964"/>
                <a:gd name="T3" fmla="*/ 579 h 964"/>
                <a:gd name="T4" fmla="*/ 934 w 964"/>
                <a:gd name="T5" fmla="*/ 647 h 964"/>
                <a:gd name="T6" fmla="*/ 906 w 964"/>
                <a:gd name="T7" fmla="*/ 712 h 964"/>
                <a:gd name="T8" fmla="*/ 868 w 964"/>
                <a:gd name="T9" fmla="*/ 770 h 964"/>
                <a:gd name="T10" fmla="*/ 823 w 964"/>
                <a:gd name="T11" fmla="*/ 822 h 964"/>
                <a:gd name="T12" fmla="*/ 771 w 964"/>
                <a:gd name="T13" fmla="*/ 868 h 964"/>
                <a:gd name="T14" fmla="*/ 712 w 964"/>
                <a:gd name="T15" fmla="*/ 905 h 964"/>
                <a:gd name="T16" fmla="*/ 647 w 964"/>
                <a:gd name="T17" fmla="*/ 934 h 964"/>
                <a:gd name="T18" fmla="*/ 580 w 964"/>
                <a:gd name="T19" fmla="*/ 954 h 964"/>
                <a:gd name="T20" fmla="*/ 507 w 964"/>
                <a:gd name="T21" fmla="*/ 963 h 964"/>
                <a:gd name="T22" fmla="*/ 457 w 964"/>
                <a:gd name="T23" fmla="*/ 963 h 964"/>
                <a:gd name="T24" fmla="*/ 385 w 964"/>
                <a:gd name="T25" fmla="*/ 954 h 964"/>
                <a:gd name="T26" fmla="*/ 317 w 964"/>
                <a:gd name="T27" fmla="*/ 934 h 964"/>
                <a:gd name="T28" fmla="*/ 252 w 964"/>
                <a:gd name="T29" fmla="*/ 905 h 964"/>
                <a:gd name="T30" fmla="*/ 194 w 964"/>
                <a:gd name="T31" fmla="*/ 868 h 964"/>
                <a:gd name="T32" fmla="*/ 142 w 964"/>
                <a:gd name="T33" fmla="*/ 822 h 964"/>
                <a:gd name="T34" fmla="*/ 96 w 964"/>
                <a:gd name="T35" fmla="*/ 770 h 964"/>
                <a:gd name="T36" fmla="*/ 59 w 964"/>
                <a:gd name="T37" fmla="*/ 712 h 964"/>
                <a:gd name="T38" fmla="*/ 29 w 964"/>
                <a:gd name="T39" fmla="*/ 647 h 964"/>
                <a:gd name="T40" fmla="*/ 10 w 964"/>
                <a:gd name="T41" fmla="*/ 579 h 964"/>
                <a:gd name="T42" fmla="*/ 1 w 964"/>
                <a:gd name="T43" fmla="*/ 507 h 964"/>
                <a:gd name="T44" fmla="*/ 1 w 964"/>
                <a:gd name="T45" fmla="*/ 457 h 964"/>
                <a:gd name="T46" fmla="*/ 10 w 964"/>
                <a:gd name="T47" fmla="*/ 384 h 964"/>
                <a:gd name="T48" fmla="*/ 29 w 964"/>
                <a:gd name="T49" fmla="*/ 316 h 964"/>
                <a:gd name="T50" fmla="*/ 59 w 964"/>
                <a:gd name="T51" fmla="*/ 252 h 964"/>
                <a:gd name="T52" fmla="*/ 96 w 964"/>
                <a:gd name="T53" fmla="*/ 193 h 964"/>
                <a:gd name="T54" fmla="*/ 142 w 964"/>
                <a:gd name="T55" fmla="*/ 141 h 964"/>
                <a:gd name="T56" fmla="*/ 194 w 964"/>
                <a:gd name="T57" fmla="*/ 95 h 964"/>
                <a:gd name="T58" fmla="*/ 252 w 964"/>
                <a:gd name="T59" fmla="*/ 58 h 964"/>
                <a:gd name="T60" fmla="*/ 317 w 964"/>
                <a:gd name="T61" fmla="*/ 29 h 964"/>
                <a:gd name="T62" fmla="*/ 385 w 964"/>
                <a:gd name="T63" fmla="*/ 10 h 964"/>
                <a:gd name="T64" fmla="*/ 457 w 964"/>
                <a:gd name="T65" fmla="*/ 1 h 964"/>
                <a:gd name="T66" fmla="*/ 507 w 964"/>
                <a:gd name="T67" fmla="*/ 1 h 964"/>
                <a:gd name="T68" fmla="*/ 580 w 964"/>
                <a:gd name="T69" fmla="*/ 10 h 964"/>
                <a:gd name="T70" fmla="*/ 647 w 964"/>
                <a:gd name="T71" fmla="*/ 29 h 964"/>
                <a:gd name="T72" fmla="*/ 712 w 964"/>
                <a:gd name="T73" fmla="*/ 58 h 964"/>
                <a:gd name="T74" fmla="*/ 771 w 964"/>
                <a:gd name="T75" fmla="*/ 95 h 964"/>
                <a:gd name="T76" fmla="*/ 823 w 964"/>
                <a:gd name="T77" fmla="*/ 141 h 964"/>
                <a:gd name="T78" fmla="*/ 868 w 964"/>
                <a:gd name="T79" fmla="*/ 193 h 964"/>
                <a:gd name="T80" fmla="*/ 906 w 964"/>
                <a:gd name="T81" fmla="*/ 252 h 964"/>
                <a:gd name="T82" fmla="*/ 934 w 964"/>
                <a:gd name="T83" fmla="*/ 316 h 964"/>
                <a:gd name="T84" fmla="*/ 954 w 964"/>
                <a:gd name="T85" fmla="*/ 384 h 964"/>
                <a:gd name="T86" fmla="*/ 963 w 964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4" h="964">
                  <a:moveTo>
                    <a:pt x="964" y="482"/>
                  </a:moveTo>
                  <a:lnTo>
                    <a:pt x="964" y="482"/>
                  </a:lnTo>
                  <a:lnTo>
                    <a:pt x="963" y="507"/>
                  </a:lnTo>
                  <a:lnTo>
                    <a:pt x="961" y="531"/>
                  </a:lnTo>
                  <a:lnTo>
                    <a:pt x="959" y="555"/>
                  </a:lnTo>
                  <a:lnTo>
                    <a:pt x="954" y="579"/>
                  </a:lnTo>
                  <a:lnTo>
                    <a:pt x="948" y="602"/>
                  </a:lnTo>
                  <a:lnTo>
                    <a:pt x="942" y="625"/>
                  </a:lnTo>
                  <a:lnTo>
                    <a:pt x="934" y="647"/>
                  </a:lnTo>
                  <a:lnTo>
                    <a:pt x="926" y="669"/>
                  </a:lnTo>
                  <a:lnTo>
                    <a:pt x="916" y="691"/>
                  </a:lnTo>
                  <a:lnTo>
                    <a:pt x="906" y="712"/>
                  </a:lnTo>
                  <a:lnTo>
                    <a:pt x="894" y="731"/>
                  </a:lnTo>
                  <a:lnTo>
                    <a:pt x="881" y="751"/>
                  </a:lnTo>
                  <a:lnTo>
                    <a:pt x="868" y="770"/>
                  </a:lnTo>
                  <a:lnTo>
                    <a:pt x="854" y="789"/>
                  </a:lnTo>
                  <a:lnTo>
                    <a:pt x="839" y="806"/>
                  </a:lnTo>
                  <a:lnTo>
                    <a:pt x="823" y="822"/>
                  </a:lnTo>
                  <a:lnTo>
                    <a:pt x="806" y="838"/>
                  </a:lnTo>
                  <a:lnTo>
                    <a:pt x="788" y="853"/>
                  </a:lnTo>
                  <a:lnTo>
                    <a:pt x="771" y="868"/>
                  </a:lnTo>
                  <a:lnTo>
                    <a:pt x="751" y="881"/>
                  </a:lnTo>
                  <a:lnTo>
                    <a:pt x="732" y="894"/>
                  </a:lnTo>
                  <a:lnTo>
                    <a:pt x="712" y="905"/>
                  </a:lnTo>
                  <a:lnTo>
                    <a:pt x="691" y="917"/>
                  </a:lnTo>
                  <a:lnTo>
                    <a:pt x="669" y="926"/>
                  </a:lnTo>
                  <a:lnTo>
                    <a:pt x="647" y="934"/>
                  </a:lnTo>
                  <a:lnTo>
                    <a:pt x="626" y="942"/>
                  </a:lnTo>
                  <a:lnTo>
                    <a:pt x="603" y="949"/>
                  </a:lnTo>
                  <a:lnTo>
                    <a:pt x="580" y="954"/>
                  </a:lnTo>
                  <a:lnTo>
                    <a:pt x="555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2" y="964"/>
                  </a:lnTo>
                  <a:lnTo>
                    <a:pt x="482" y="964"/>
                  </a:lnTo>
                  <a:lnTo>
                    <a:pt x="457" y="963"/>
                  </a:lnTo>
                  <a:lnTo>
                    <a:pt x="433" y="962"/>
                  </a:lnTo>
                  <a:lnTo>
                    <a:pt x="409" y="958"/>
                  </a:lnTo>
                  <a:lnTo>
                    <a:pt x="385" y="954"/>
                  </a:lnTo>
                  <a:lnTo>
                    <a:pt x="362" y="949"/>
                  </a:lnTo>
                  <a:lnTo>
                    <a:pt x="339" y="942"/>
                  </a:lnTo>
                  <a:lnTo>
                    <a:pt x="317" y="934"/>
                  </a:lnTo>
                  <a:lnTo>
                    <a:pt x="295" y="926"/>
                  </a:lnTo>
                  <a:lnTo>
                    <a:pt x="273" y="917"/>
                  </a:lnTo>
                  <a:lnTo>
                    <a:pt x="252" y="905"/>
                  </a:lnTo>
                  <a:lnTo>
                    <a:pt x="232" y="894"/>
                  </a:lnTo>
                  <a:lnTo>
                    <a:pt x="212" y="881"/>
                  </a:lnTo>
                  <a:lnTo>
                    <a:pt x="194" y="868"/>
                  </a:lnTo>
                  <a:lnTo>
                    <a:pt x="175" y="853"/>
                  </a:lnTo>
                  <a:lnTo>
                    <a:pt x="158" y="838"/>
                  </a:lnTo>
                  <a:lnTo>
                    <a:pt x="142" y="822"/>
                  </a:lnTo>
                  <a:lnTo>
                    <a:pt x="126" y="806"/>
                  </a:lnTo>
                  <a:lnTo>
                    <a:pt x="111" y="789"/>
                  </a:lnTo>
                  <a:lnTo>
                    <a:pt x="96" y="770"/>
                  </a:lnTo>
                  <a:lnTo>
                    <a:pt x="83" y="751"/>
                  </a:lnTo>
                  <a:lnTo>
                    <a:pt x="70" y="731"/>
                  </a:lnTo>
                  <a:lnTo>
                    <a:pt x="59" y="712"/>
                  </a:lnTo>
                  <a:lnTo>
                    <a:pt x="47" y="691"/>
                  </a:lnTo>
                  <a:lnTo>
                    <a:pt x="38" y="669"/>
                  </a:lnTo>
                  <a:lnTo>
                    <a:pt x="29" y="647"/>
                  </a:lnTo>
                  <a:lnTo>
                    <a:pt x="22" y="625"/>
                  </a:lnTo>
                  <a:lnTo>
                    <a:pt x="15" y="602"/>
                  </a:lnTo>
                  <a:lnTo>
                    <a:pt x="10" y="579"/>
                  </a:lnTo>
                  <a:lnTo>
                    <a:pt x="6" y="555"/>
                  </a:lnTo>
                  <a:lnTo>
                    <a:pt x="2" y="531"/>
                  </a:lnTo>
                  <a:lnTo>
                    <a:pt x="1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1" y="457"/>
                  </a:lnTo>
                  <a:lnTo>
                    <a:pt x="2" y="433"/>
                  </a:lnTo>
                  <a:lnTo>
                    <a:pt x="6" y="409"/>
                  </a:lnTo>
                  <a:lnTo>
                    <a:pt x="10" y="384"/>
                  </a:lnTo>
                  <a:lnTo>
                    <a:pt x="15" y="361"/>
                  </a:lnTo>
                  <a:lnTo>
                    <a:pt x="22" y="338"/>
                  </a:lnTo>
                  <a:lnTo>
                    <a:pt x="29" y="316"/>
                  </a:lnTo>
                  <a:lnTo>
                    <a:pt x="38" y="295"/>
                  </a:lnTo>
                  <a:lnTo>
                    <a:pt x="47" y="273"/>
                  </a:lnTo>
                  <a:lnTo>
                    <a:pt x="59" y="252"/>
                  </a:lnTo>
                  <a:lnTo>
                    <a:pt x="70" y="232"/>
                  </a:lnTo>
                  <a:lnTo>
                    <a:pt x="83" y="213"/>
                  </a:lnTo>
                  <a:lnTo>
                    <a:pt x="96" y="193"/>
                  </a:lnTo>
                  <a:lnTo>
                    <a:pt x="111" y="176"/>
                  </a:lnTo>
                  <a:lnTo>
                    <a:pt x="126" y="157"/>
                  </a:lnTo>
                  <a:lnTo>
                    <a:pt x="142" y="141"/>
                  </a:lnTo>
                  <a:lnTo>
                    <a:pt x="158" y="125"/>
                  </a:lnTo>
                  <a:lnTo>
                    <a:pt x="175" y="110"/>
                  </a:lnTo>
                  <a:lnTo>
                    <a:pt x="194" y="95"/>
                  </a:lnTo>
                  <a:lnTo>
                    <a:pt x="212" y="82"/>
                  </a:lnTo>
                  <a:lnTo>
                    <a:pt x="232" y="70"/>
                  </a:lnTo>
                  <a:lnTo>
                    <a:pt x="252" y="58"/>
                  </a:lnTo>
                  <a:lnTo>
                    <a:pt x="273" y="48"/>
                  </a:lnTo>
                  <a:lnTo>
                    <a:pt x="295" y="38"/>
                  </a:lnTo>
                  <a:lnTo>
                    <a:pt x="317" y="29"/>
                  </a:lnTo>
                  <a:lnTo>
                    <a:pt x="339" y="21"/>
                  </a:lnTo>
                  <a:lnTo>
                    <a:pt x="362" y="16"/>
                  </a:lnTo>
                  <a:lnTo>
                    <a:pt x="385" y="10"/>
                  </a:lnTo>
                  <a:lnTo>
                    <a:pt x="409" y="5"/>
                  </a:lnTo>
                  <a:lnTo>
                    <a:pt x="433" y="3"/>
                  </a:lnTo>
                  <a:lnTo>
                    <a:pt x="457" y="1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5" y="5"/>
                  </a:lnTo>
                  <a:lnTo>
                    <a:pt x="580" y="10"/>
                  </a:lnTo>
                  <a:lnTo>
                    <a:pt x="603" y="16"/>
                  </a:lnTo>
                  <a:lnTo>
                    <a:pt x="626" y="21"/>
                  </a:lnTo>
                  <a:lnTo>
                    <a:pt x="647" y="29"/>
                  </a:lnTo>
                  <a:lnTo>
                    <a:pt x="669" y="38"/>
                  </a:lnTo>
                  <a:lnTo>
                    <a:pt x="691" y="48"/>
                  </a:lnTo>
                  <a:lnTo>
                    <a:pt x="712" y="58"/>
                  </a:lnTo>
                  <a:lnTo>
                    <a:pt x="732" y="70"/>
                  </a:lnTo>
                  <a:lnTo>
                    <a:pt x="751" y="82"/>
                  </a:lnTo>
                  <a:lnTo>
                    <a:pt x="771" y="95"/>
                  </a:lnTo>
                  <a:lnTo>
                    <a:pt x="788" y="110"/>
                  </a:lnTo>
                  <a:lnTo>
                    <a:pt x="806" y="125"/>
                  </a:lnTo>
                  <a:lnTo>
                    <a:pt x="823" y="141"/>
                  </a:lnTo>
                  <a:lnTo>
                    <a:pt x="839" y="157"/>
                  </a:lnTo>
                  <a:lnTo>
                    <a:pt x="854" y="176"/>
                  </a:lnTo>
                  <a:lnTo>
                    <a:pt x="868" y="193"/>
                  </a:lnTo>
                  <a:lnTo>
                    <a:pt x="881" y="213"/>
                  </a:lnTo>
                  <a:lnTo>
                    <a:pt x="894" y="232"/>
                  </a:lnTo>
                  <a:lnTo>
                    <a:pt x="906" y="252"/>
                  </a:lnTo>
                  <a:lnTo>
                    <a:pt x="916" y="273"/>
                  </a:lnTo>
                  <a:lnTo>
                    <a:pt x="926" y="295"/>
                  </a:lnTo>
                  <a:lnTo>
                    <a:pt x="934" y="316"/>
                  </a:lnTo>
                  <a:lnTo>
                    <a:pt x="942" y="338"/>
                  </a:lnTo>
                  <a:lnTo>
                    <a:pt x="948" y="361"/>
                  </a:lnTo>
                  <a:lnTo>
                    <a:pt x="954" y="384"/>
                  </a:lnTo>
                  <a:lnTo>
                    <a:pt x="959" y="409"/>
                  </a:lnTo>
                  <a:lnTo>
                    <a:pt x="961" y="433"/>
                  </a:lnTo>
                  <a:lnTo>
                    <a:pt x="963" y="457"/>
                  </a:lnTo>
                  <a:lnTo>
                    <a:pt x="964" y="482"/>
                  </a:lnTo>
                  <a:lnTo>
                    <a:pt x="964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2474" y="1891"/>
              <a:ext cx="481" cy="482"/>
            </a:xfrm>
            <a:custGeom>
              <a:avLst/>
              <a:gdLst>
                <a:gd name="T0" fmla="*/ 963 w 963"/>
                <a:gd name="T1" fmla="*/ 507 h 964"/>
                <a:gd name="T2" fmla="*/ 954 w 963"/>
                <a:gd name="T3" fmla="*/ 579 h 964"/>
                <a:gd name="T4" fmla="*/ 934 w 963"/>
                <a:gd name="T5" fmla="*/ 647 h 964"/>
                <a:gd name="T6" fmla="*/ 905 w 963"/>
                <a:gd name="T7" fmla="*/ 712 h 964"/>
                <a:gd name="T8" fmla="*/ 867 w 963"/>
                <a:gd name="T9" fmla="*/ 770 h 964"/>
                <a:gd name="T10" fmla="*/ 822 w 963"/>
                <a:gd name="T11" fmla="*/ 822 h 964"/>
                <a:gd name="T12" fmla="*/ 769 w 963"/>
                <a:gd name="T13" fmla="*/ 868 h 964"/>
                <a:gd name="T14" fmla="*/ 711 w 963"/>
                <a:gd name="T15" fmla="*/ 905 h 964"/>
                <a:gd name="T16" fmla="*/ 647 w 963"/>
                <a:gd name="T17" fmla="*/ 934 h 964"/>
                <a:gd name="T18" fmla="*/ 578 w 963"/>
                <a:gd name="T19" fmla="*/ 954 h 964"/>
                <a:gd name="T20" fmla="*/ 507 w 963"/>
                <a:gd name="T21" fmla="*/ 963 h 964"/>
                <a:gd name="T22" fmla="*/ 456 w 963"/>
                <a:gd name="T23" fmla="*/ 963 h 964"/>
                <a:gd name="T24" fmla="*/ 385 w 963"/>
                <a:gd name="T25" fmla="*/ 954 h 964"/>
                <a:gd name="T26" fmla="*/ 315 w 963"/>
                <a:gd name="T27" fmla="*/ 934 h 964"/>
                <a:gd name="T28" fmla="*/ 252 w 963"/>
                <a:gd name="T29" fmla="*/ 905 h 964"/>
                <a:gd name="T30" fmla="*/ 193 w 963"/>
                <a:gd name="T31" fmla="*/ 868 h 964"/>
                <a:gd name="T32" fmla="*/ 140 w 963"/>
                <a:gd name="T33" fmla="*/ 822 h 964"/>
                <a:gd name="T34" fmla="*/ 95 w 963"/>
                <a:gd name="T35" fmla="*/ 770 h 964"/>
                <a:gd name="T36" fmla="*/ 57 w 963"/>
                <a:gd name="T37" fmla="*/ 712 h 964"/>
                <a:gd name="T38" fmla="*/ 29 w 963"/>
                <a:gd name="T39" fmla="*/ 647 h 964"/>
                <a:gd name="T40" fmla="*/ 9 w 963"/>
                <a:gd name="T41" fmla="*/ 579 h 964"/>
                <a:gd name="T42" fmla="*/ 0 w 963"/>
                <a:gd name="T43" fmla="*/ 507 h 964"/>
                <a:gd name="T44" fmla="*/ 0 w 963"/>
                <a:gd name="T45" fmla="*/ 457 h 964"/>
                <a:gd name="T46" fmla="*/ 9 w 963"/>
                <a:gd name="T47" fmla="*/ 384 h 964"/>
                <a:gd name="T48" fmla="*/ 29 w 963"/>
                <a:gd name="T49" fmla="*/ 316 h 964"/>
                <a:gd name="T50" fmla="*/ 57 w 963"/>
                <a:gd name="T51" fmla="*/ 252 h 964"/>
                <a:gd name="T52" fmla="*/ 95 w 963"/>
                <a:gd name="T53" fmla="*/ 193 h 964"/>
                <a:gd name="T54" fmla="*/ 140 w 963"/>
                <a:gd name="T55" fmla="*/ 141 h 964"/>
                <a:gd name="T56" fmla="*/ 193 w 963"/>
                <a:gd name="T57" fmla="*/ 95 h 964"/>
                <a:gd name="T58" fmla="*/ 252 w 963"/>
                <a:gd name="T59" fmla="*/ 58 h 964"/>
                <a:gd name="T60" fmla="*/ 315 w 963"/>
                <a:gd name="T61" fmla="*/ 29 h 964"/>
                <a:gd name="T62" fmla="*/ 385 w 963"/>
                <a:gd name="T63" fmla="*/ 10 h 964"/>
                <a:gd name="T64" fmla="*/ 456 w 963"/>
                <a:gd name="T65" fmla="*/ 1 h 964"/>
                <a:gd name="T66" fmla="*/ 507 w 963"/>
                <a:gd name="T67" fmla="*/ 1 h 964"/>
                <a:gd name="T68" fmla="*/ 578 w 963"/>
                <a:gd name="T69" fmla="*/ 10 h 964"/>
                <a:gd name="T70" fmla="*/ 647 w 963"/>
                <a:gd name="T71" fmla="*/ 29 h 964"/>
                <a:gd name="T72" fmla="*/ 711 w 963"/>
                <a:gd name="T73" fmla="*/ 58 h 964"/>
                <a:gd name="T74" fmla="*/ 769 w 963"/>
                <a:gd name="T75" fmla="*/ 95 h 964"/>
                <a:gd name="T76" fmla="*/ 822 w 963"/>
                <a:gd name="T77" fmla="*/ 141 h 964"/>
                <a:gd name="T78" fmla="*/ 867 w 963"/>
                <a:gd name="T79" fmla="*/ 193 h 964"/>
                <a:gd name="T80" fmla="*/ 905 w 963"/>
                <a:gd name="T81" fmla="*/ 252 h 964"/>
                <a:gd name="T82" fmla="*/ 934 w 963"/>
                <a:gd name="T83" fmla="*/ 316 h 964"/>
                <a:gd name="T84" fmla="*/ 954 w 963"/>
                <a:gd name="T85" fmla="*/ 384 h 964"/>
                <a:gd name="T86" fmla="*/ 963 w 963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3" h="964">
                  <a:moveTo>
                    <a:pt x="963" y="482"/>
                  </a:moveTo>
                  <a:lnTo>
                    <a:pt x="963" y="482"/>
                  </a:lnTo>
                  <a:lnTo>
                    <a:pt x="963" y="507"/>
                  </a:lnTo>
                  <a:lnTo>
                    <a:pt x="961" y="531"/>
                  </a:lnTo>
                  <a:lnTo>
                    <a:pt x="957" y="555"/>
                  </a:lnTo>
                  <a:lnTo>
                    <a:pt x="954" y="579"/>
                  </a:lnTo>
                  <a:lnTo>
                    <a:pt x="948" y="602"/>
                  </a:lnTo>
                  <a:lnTo>
                    <a:pt x="941" y="625"/>
                  </a:lnTo>
                  <a:lnTo>
                    <a:pt x="934" y="647"/>
                  </a:lnTo>
                  <a:lnTo>
                    <a:pt x="925" y="669"/>
                  </a:lnTo>
                  <a:lnTo>
                    <a:pt x="916" y="691"/>
                  </a:lnTo>
                  <a:lnTo>
                    <a:pt x="905" y="712"/>
                  </a:lnTo>
                  <a:lnTo>
                    <a:pt x="894" y="731"/>
                  </a:lnTo>
                  <a:lnTo>
                    <a:pt x="881" y="751"/>
                  </a:lnTo>
                  <a:lnTo>
                    <a:pt x="867" y="770"/>
                  </a:lnTo>
                  <a:lnTo>
                    <a:pt x="853" y="789"/>
                  </a:lnTo>
                  <a:lnTo>
                    <a:pt x="838" y="806"/>
                  </a:lnTo>
                  <a:lnTo>
                    <a:pt x="822" y="822"/>
                  </a:lnTo>
                  <a:lnTo>
                    <a:pt x="805" y="838"/>
                  </a:lnTo>
                  <a:lnTo>
                    <a:pt x="788" y="853"/>
                  </a:lnTo>
                  <a:lnTo>
                    <a:pt x="769" y="868"/>
                  </a:lnTo>
                  <a:lnTo>
                    <a:pt x="751" y="881"/>
                  </a:lnTo>
                  <a:lnTo>
                    <a:pt x="731" y="894"/>
                  </a:lnTo>
                  <a:lnTo>
                    <a:pt x="711" y="905"/>
                  </a:lnTo>
                  <a:lnTo>
                    <a:pt x="690" y="917"/>
                  </a:lnTo>
                  <a:lnTo>
                    <a:pt x="669" y="926"/>
                  </a:lnTo>
                  <a:lnTo>
                    <a:pt x="647" y="934"/>
                  </a:lnTo>
                  <a:lnTo>
                    <a:pt x="624" y="942"/>
                  </a:lnTo>
                  <a:lnTo>
                    <a:pt x="602" y="949"/>
                  </a:lnTo>
                  <a:lnTo>
                    <a:pt x="578" y="954"/>
                  </a:lnTo>
                  <a:lnTo>
                    <a:pt x="555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1" y="964"/>
                  </a:lnTo>
                  <a:lnTo>
                    <a:pt x="481" y="964"/>
                  </a:lnTo>
                  <a:lnTo>
                    <a:pt x="456" y="963"/>
                  </a:lnTo>
                  <a:lnTo>
                    <a:pt x="432" y="962"/>
                  </a:lnTo>
                  <a:lnTo>
                    <a:pt x="408" y="958"/>
                  </a:lnTo>
                  <a:lnTo>
                    <a:pt x="385" y="954"/>
                  </a:lnTo>
                  <a:lnTo>
                    <a:pt x="360" y="949"/>
                  </a:lnTo>
                  <a:lnTo>
                    <a:pt x="339" y="942"/>
                  </a:lnTo>
                  <a:lnTo>
                    <a:pt x="315" y="934"/>
                  </a:lnTo>
                  <a:lnTo>
                    <a:pt x="294" y="926"/>
                  </a:lnTo>
                  <a:lnTo>
                    <a:pt x="273" y="917"/>
                  </a:lnTo>
                  <a:lnTo>
                    <a:pt x="252" y="905"/>
                  </a:lnTo>
                  <a:lnTo>
                    <a:pt x="231" y="894"/>
                  </a:lnTo>
                  <a:lnTo>
                    <a:pt x="212" y="881"/>
                  </a:lnTo>
                  <a:lnTo>
                    <a:pt x="193" y="868"/>
                  </a:lnTo>
                  <a:lnTo>
                    <a:pt x="175" y="853"/>
                  </a:lnTo>
                  <a:lnTo>
                    <a:pt x="158" y="838"/>
                  </a:lnTo>
                  <a:lnTo>
                    <a:pt x="140" y="822"/>
                  </a:lnTo>
                  <a:lnTo>
                    <a:pt x="124" y="806"/>
                  </a:lnTo>
                  <a:lnTo>
                    <a:pt x="109" y="789"/>
                  </a:lnTo>
                  <a:lnTo>
                    <a:pt x="95" y="770"/>
                  </a:lnTo>
                  <a:lnTo>
                    <a:pt x="82" y="751"/>
                  </a:lnTo>
                  <a:lnTo>
                    <a:pt x="69" y="731"/>
                  </a:lnTo>
                  <a:lnTo>
                    <a:pt x="57" y="712"/>
                  </a:lnTo>
                  <a:lnTo>
                    <a:pt x="47" y="691"/>
                  </a:lnTo>
                  <a:lnTo>
                    <a:pt x="38" y="669"/>
                  </a:lnTo>
                  <a:lnTo>
                    <a:pt x="29" y="647"/>
                  </a:lnTo>
                  <a:lnTo>
                    <a:pt x="22" y="625"/>
                  </a:lnTo>
                  <a:lnTo>
                    <a:pt x="15" y="602"/>
                  </a:lnTo>
                  <a:lnTo>
                    <a:pt x="9" y="579"/>
                  </a:lnTo>
                  <a:lnTo>
                    <a:pt x="6" y="555"/>
                  </a:lnTo>
                  <a:lnTo>
                    <a:pt x="2" y="531"/>
                  </a:lnTo>
                  <a:lnTo>
                    <a:pt x="0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57"/>
                  </a:lnTo>
                  <a:lnTo>
                    <a:pt x="2" y="433"/>
                  </a:lnTo>
                  <a:lnTo>
                    <a:pt x="6" y="409"/>
                  </a:lnTo>
                  <a:lnTo>
                    <a:pt x="9" y="384"/>
                  </a:lnTo>
                  <a:lnTo>
                    <a:pt x="15" y="361"/>
                  </a:lnTo>
                  <a:lnTo>
                    <a:pt x="22" y="338"/>
                  </a:lnTo>
                  <a:lnTo>
                    <a:pt x="29" y="316"/>
                  </a:lnTo>
                  <a:lnTo>
                    <a:pt x="38" y="295"/>
                  </a:lnTo>
                  <a:lnTo>
                    <a:pt x="47" y="273"/>
                  </a:lnTo>
                  <a:lnTo>
                    <a:pt x="57" y="252"/>
                  </a:lnTo>
                  <a:lnTo>
                    <a:pt x="69" y="232"/>
                  </a:lnTo>
                  <a:lnTo>
                    <a:pt x="82" y="213"/>
                  </a:lnTo>
                  <a:lnTo>
                    <a:pt x="95" y="193"/>
                  </a:lnTo>
                  <a:lnTo>
                    <a:pt x="109" y="176"/>
                  </a:lnTo>
                  <a:lnTo>
                    <a:pt x="124" y="157"/>
                  </a:lnTo>
                  <a:lnTo>
                    <a:pt x="140" y="141"/>
                  </a:lnTo>
                  <a:lnTo>
                    <a:pt x="158" y="125"/>
                  </a:lnTo>
                  <a:lnTo>
                    <a:pt x="175" y="110"/>
                  </a:lnTo>
                  <a:lnTo>
                    <a:pt x="193" y="95"/>
                  </a:lnTo>
                  <a:lnTo>
                    <a:pt x="212" y="82"/>
                  </a:lnTo>
                  <a:lnTo>
                    <a:pt x="231" y="70"/>
                  </a:lnTo>
                  <a:lnTo>
                    <a:pt x="252" y="58"/>
                  </a:lnTo>
                  <a:lnTo>
                    <a:pt x="273" y="48"/>
                  </a:lnTo>
                  <a:lnTo>
                    <a:pt x="294" y="38"/>
                  </a:lnTo>
                  <a:lnTo>
                    <a:pt x="315" y="29"/>
                  </a:lnTo>
                  <a:lnTo>
                    <a:pt x="339" y="21"/>
                  </a:lnTo>
                  <a:lnTo>
                    <a:pt x="360" y="16"/>
                  </a:lnTo>
                  <a:lnTo>
                    <a:pt x="385" y="10"/>
                  </a:lnTo>
                  <a:lnTo>
                    <a:pt x="408" y="5"/>
                  </a:lnTo>
                  <a:lnTo>
                    <a:pt x="432" y="3"/>
                  </a:lnTo>
                  <a:lnTo>
                    <a:pt x="456" y="1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5" y="5"/>
                  </a:lnTo>
                  <a:lnTo>
                    <a:pt x="578" y="10"/>
                  </a:lnTo>
                  <a:lnTo>
                    <a:pt x="602" y="16"/>
                  </a:lnTo>
                  <a:lnTo>
                    <a:pt x="624" y="21"/>
                  </a:lnTo>
                  <a:lnTo>
                    <a:pt x="647" y="29"/>
                  </a:lnTo>
                  <a:lnTo>
                    <a:pt x="669" y="38"/>
                  </a:lnTo>
                  <a:lnTo>
                    <a:pt x="690" y="48"/>
                  </a:lnTo>
                  <a:lnTo>
                    <a:pt x="711" y="58"/>
                  </a:lnTo>
                  <a:lnTo>
                    <a:pt x="731" y="70"/>
                  </a:lnTo>
                  <a:lnTo>
                    <a:pt x="751" y="82"/>
                  </a:lnTo>
                  <a:lnTo>
                    <a:pt x="769" y="95"/>
                  </a:lnTo>
                  <a:lnTo>
                    <a:pt x="788" y="110"/>
                  </a:lnTo>
                  <a:lnTo>
                    <a:pt x="805" y="125"/>
                  </a:lnTo>
                  <a:lnTo>
                    <a:pt x="822" y="141"/>
                  </a:lnTo>
                  <a:lnTo>
                    <a:pt x="838" y="157"/>
                  </a:lnTo>
                  <a:lnTo>
                    <a:pt x="853" y="176"/>
                  </a:lnTo>
                  <a:lnTo>
                    <a:pt x="867" y="193"/>
                  </a:lnTo>
                  <a:lnTo>
                    <a:pt x="881" y="213"/>
                  </a:lnTo>
                  <a:lnTo>
                    <a:pt x="894" y="232"/>
                  </a:lnTo>
                  <a:lnTo>
                    <a:pt x="905" y="252"/>
                  </a:lnTo>
                  <a:lnTo>
                    <a:pt x="916" y="273"/>
                  </a:lnTo>
                  <a:lnTo>
                    <a:pt x="925" y="295"/>
                  </a:lnTo>
                  <a:lnTo>
                    <a:pt x="934" y="316"/>
                  </a:lnTo>
                  <a:lnTo>
                    <a:pt x="941" y="338"/>
                  </a:lnTo>
                  <a:lnTo>
                    <a:pt x="948" y="361"/>
                  </a:lnTo>
                  <a:lnTo>
                    <a:pt x="954" y="384"/>
                  </a:lnTo>
                  <a:lnTo>
                    <a:pt x="957" y="409"/>
                  </a:lnTo>
                  <a:lnTo>
                    <a:pt x="961" y="433"/>
                  </a:lnTo>
                  <a:lnTo>
                    <a:pt x="963" y="457"/>
                  </a:lnTo>
                  <a:lnTo>
                    <a:pt x="963" y="482"/>
                  </a:lnTo>
                  <a:lnTo>
                    <a:pt x="963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673" y="1891"/>
              <a:ext cx="482" cy="482"/>
            </a:xfrm>
            <a:custGeom>
              <a:avLst/>
              <a:gdLst>
                <a:gd name="T0" fmla="*/ 963 w 965"/>
                <a:gd name="T1" fmla="*/ 507 h 964"/>
                <a:gd name="T2" fmla="*/ 954 w 965"/>
                <a:gd name="T3" fmla="*/ 579 h 964"/>
                <a:gd name="T4" fmla="*/ 935 w 965"/>
                <a:gd name="T5" fmla="*/ 647 h 964"/>
                <a:gd name="T6" fmla="*/ 906 w 965"/>
                <a:gd name="T7" fmla="*/ 712 h 964"/>
                <a:gd name="T8" fmla="*/ 869 w 965"/>
                <a:gd name="T9" fmla="*/ 770 h 964"/>
                <a:gd name="T10" fmla="*/ 823 w 965"/>
                <a:gd name="T11" fmla="*/ 822 h 964"/>
                <a:gd name="T12" fmla="*/ 771 w 965"/>
                <a:gd name="T13" fmla="*/ 868 h 964"/>
                <a:gd name="T14" fmla="*/ 712 w 965"/>
                <a:gd name="T15" fmla="*/ 905 h 964"/>
                <a:gd name="T16" fmla="*/ 648 w 965"/>
                <a:gd name="T17" fmla="*/ 934 h 964"/>
                <a:gd name="T18" fmla="*/ 580 w 965"/>
                <a:gd name="T19" fmla="*/ 954 h 964"/>
                <a:gd name="T20" fmla="*/ 507 w 965"/>
                <a:gd name="T21" fmla="*/ 963 h 964"/>
                <a:gd name="T22" fmla="*/ 458 w 965"/>
                <a:gd name="T23" fmla="*/ 963 h 964"/>
                <a:gd name="T24" fmla="*/ 385 w 965"/>
                <a:gd name="T25" fmla="*/ 954 h 964"/>
                <a:gd name="T26" fmla="*/ 317 w 965"/>
                <a:gd name="T27" fmla="*/ 934 h 964"/>
                <a:gd name="T28" fmla="*/ 253 w 965"/>
                <a:gd name="T29" fmla="*/ 905 h 964"/>
                <a:gd name="T30" fmla="*/ 194 w 965"/>
                <a:gd name="T31" fmla="*/ 868 h 964"/>
                <a:gd name="T32" fmla="*/ 142 w 965"/>
                <a:gd name="T33" fmla="*/ 822 h 964"/>
                <a:gd name="T34" fmla="*/ 97 w 965"/>
                <a:gd name="T35" fmla="*/ 770 h 964"/>
                <a:gd name="T36" fmla="*/ 59 w 965"/>
                <a:gd name="T37" fmla="*/ 712 h 964"/>
                <a:gd name="T38" fmla="*/ 30 w 965"/>
                <a:gd name="T39" fmla="*/ 647 h 964"/>
                <a:gd name="T40" fmla="*/ 11 w 965"/>
                <a:gd name="T41" fmla="*/ 579 h 964"/>
                <a:gd name="T42" fmla="*/ 1 w 965"/>
                <a:gd name="T43" fmla="*/ 507 h 964"/>
                <a:gd name="T44" fmla="*/ 1 w 965"/>
                <a:gd name="T45" fmla="*/ 457 h 964"/>
                <a:gd name="T46" fmla="*/ 11 w 965"/>
                <a:gd name="T47" fmla="*/ 384 h 964"/>
                <a:gd name="T48" fmla="*/ 30 w 965"/>
                <a:gd name="T49" fmla="*/ 316 h 964"/>
                <a:gd name="T50" fmla="*/ 59 w 965"/>
                <a:gd name="T51" fmla="*/ 252 h 964"/>
                <a:gd name="T52" fmla="*/ 97 w 965"/>
                <a:gd name="T53" fmla="*/ 193 h 964"/>
                <a:gd name="T54" fmla="*/ 142 w 965"/>
                <a:gd name="T55" fmla="*/ 141 h 964"/>
                <a:gd name="T56" fmla="*/ 194 w 965"/>
                <a:gd name="T57" fmla="*/ 95 h 964"/>
                <a:gd name="T58" fmla="*/ 253 w 965"/>
                <a:gd name="T59" fmla="*/ 58 h 964"/>
                <a:gd name="T60" fmla="*/ 317 w 965"/>
                <a:gd name="T61" fmla="*/ 29 h 964"/>
                <a:gd name="T62" fmla="*/ 385 w 965"/>
                <a:gd name="T63" fmla="*/ 10 h 964"/>
                <a:gd name="T64" fmla="*/ 458 w 965"/>
                <a:gd name="T65" fmla="*/ 1 h 964"/>
                <a:gd name="T66" fmla="*/ 507 w 965"/>
                <a:gd name="T67" fmla="*/ 1 h 964"/>
                <a:gd name="T68" fmla="*/ 580 w 965"/>
                <a:gd name="T69" fmla="*/ 10 h 964"/>
                <a:gd name="T70" fmla="*/ 648 w 965"/>
                <a:gd name="T71" fmla="*/ 29 h 964"/>
                <a:gd name="T72" fmla="*/ 712 w 965"/>
                <a:gd name="T73" fmla="*/ 58 h 964"/>
                <a:gd name="T74" fmla="*/ 771 w 965"/>
                <a:gd name="T75" fmla="*/ 95 h 964"/>
                <a:gd name="T76" fmla="*/ 823 w 965"/>
                <a:gd name="T77" fmla="*/ 141 h 964"/>
                <a:gd name="T78" fmla="*/ 869 w 965"/>
                <a:gd name="T79" fmla="*/ 193 h 964"/>
                <a:gd name="T80" fmla="*/ 906 w 965"/>
                <a:gd name="T81" fmla="*/ 252 h 964"/>
                <a:gd name="T82" fmla="*/ 935 w 965"/>
                <a:gd name="T83" fmla="*/ 316 h 964"/>
                <a:gd name="T84" fmla="*/ 954 w 965"/>
                <a:gd name="T85" fmla="*/ 384 h 964"/>
                <a:gd name="T86" fmla="*/ 963 w 965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5" h="964">
                  <a:moveTo>
                    <a:pt x="965" y="482"/>
                  </a:moveTo>
                  <a:lnTo>
                    <a:pt x="965" y="482"/>
                  </a:lnTo>
                  <a:lnTo>
                    <a:pt x="963" y="507"/>
                  </a:lnTo>
                  <a:lnTo>
                    <a:pt x="962" y="531"/>
                  </a:lnTo>
                  <a:lnTo>
                    <a:pt x="959" y="555"/>
                  </a:lnTo>
                  <a:lnTo>
                    <a:pt x="954" y="579"/>
                  </a:lnTo>
                  <a:lnTo>
                    <a:pt x="950" y="602"/>
                  </a:lnTo>
                  <a:lnTo>
                    <a:pt x="943" y="625"/>
                  </a:lnTo>
                  <a:lnTo>
                    <a:pt x="935" y="647"/>
                  </a:lnTo>
                  <a:lnTo>
                    <a:pt x="927" y="669"/>
                  </a:lnTo>
                  <a:lnTo>
                    <a:pt x="917" y="691"/>
                  </a:lnTo>
                  <a:lnTo>
                    <a:pt x="906" y="712"/>
                  </a:lnTo>
                  <a:lnTo>
                    <a:pt x="894" y="731"/>
                  </a:lnTo>
                  <a:lnTo>
                    <a:pt x="882" y="751"/>
                  </a:lnTo>
                  <a:lnTo>
                    <a:pt x="869" y="770"/>
                  </a:lnTo>
                  <a:lnTo>
                    <a:pt x="854" y="789"/>
                  </a:lnTo>
                  <a:lnTo>
                    <a:pt x="839" y="806"/>
                  </a:lnTo>
                  <a:lnTo>
                    <a:pt x="823" y="822"/>
                  </a:lnTo>
                  <a:lnTo>
                    <a:pt x="807" y="838"/>
                  </a:lnTo>
                  <a:lnTo>
                    <a:pt x="789" y="853"/>
                  </a:lnTo>
                  <a:lnTo>
                    <a:pt x="771" y="868"/>
                  </a:lnTo>
                  <a:lnTo>
                    <a:pt x="751" y="881"/>
                  </a:lnTo>
                  <a:lnTo>
                    <a:pt x="732" y="894"/>
                  </a:lnTo>
                  <a:lnTo>
                    <a:pt x="712" y="905"/>
                  </a:lnTo>
                  <a:lnTo>
                    <a:pt x="692" y="917"/>
                  </a:lnTo>
                  <a:lnTo>
                    <a:pt x="670" y="926"/>
                  </a:lnTo>
                  <a:lnTo>
                    <a:pt x="648" y="934"/>
                  </a:lnTo>
                  <a:lnTo>
                    <a:pt x="626" y="942"/>
                  </a:lnTo>
                  <a:lnTo>
                    <a:pt x="603" y="949"/>
                  </a:lnTo>
                  <a:lnTo>
                    <a:pt x="580" y="954"/>
                  </a:lnTo>
                  <a:lnTo>
                    <a:pt x="556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3" y="964"/>
                  </a:lnTo>
                  <a:lnTo>
                    <a:pt x="483" y="964"/>
                  </a:lnTo>
                  <a:lnTo>
                    <a:pt x="458" y="963"/>
                  </a:lnTo>
                  <a:lnTo>
                    <a:pt x="433" y="962"/>
                  </a:lnTo>
                  <a:lnTo>
                    <a:pt x="409" y="958"/>
                  </a:lnTo>
                  <a:lnTo>
                    <a:pt x="385" y="954"/>
                  </a:lnTo>
                  <a:lnTo>
                    <a:pt x="362" y="949"/>
                  </a:lnTo>
                  <a:lnTo>
                    <a:pt x="339" y="942"/>
                  </a:lnTo>
                  <a:lnTo>
                    <a:pt x="317" y="934"/>
                  </a:lnTo>
                  <a:lnTo>
                    <a:pt x="295" y="926"/>
                  </a:lnTo>
                  <a:lnTo>
                    <a:pt x="273" y="917"/>
                  </a:lnTo>
                  <a:lnTo>
                    <a:pt x="253" y="905"/>
                  </a:lnTo>
                  <a:lnTo>
                    <a:pt x="233" y="894"/>
                  </a:lnTo>
                  <a:lnTo>
                    <a:pt x="213" y="881"/>
                  </a:lnTo>
                  <a:lnTo>
                    <a:pt x="194" y="868"/>
                  </a:lnTo>
                  <a:lnTo>
                    <a:pt x="177" y="853"/>
                  </a:lnTo>
                  <a:lnTo>
                    <a:pt x="158" y="838"/>
                  </a:lnTo>
                  <a:lnTo>
                    <a:pt x="142" y="822"/>
                  </a:lnTo>
                  <a:lnTo>
                    <a:pt x="126" y="806"/>
                  </a:lnTo>
                  <a:lnTo>
                    <a:pt x="111" y="789"/>
                  </a:lnTo>
                  <a:lnTo>
                    <a:pt x="97" y="770"/>
                  </a:lnTo>
                  <a:lnTo>
                    <a:pt x="83" y="751"/>
                  </a:lnTo>
                  <a:lnTo>
                    <a:pt x="71" y="731"/>
                  </a:lnTo>
                  <a:lnTo>
                    <a:pt x="59" y="712"/>
                  </a:lnTo>
                  <a:lnTo>
                    <a:pt x="49" y="691"/>
                  </a:lnTo>
                  <a:lnTo>
                    <a:pt x="38" y="669"/>
                  </a:lnTo>
                  <a:lnTo>
                    <a:pt x="30" y="647"/>
                  </a:lnTo>
                  <a:lnTo>
                    <a:pt x="22" y="625"/>
                  </a:lnTo>
                  <a:lnTo>
                    <a:pt x="16" y="602"/>
                  </a:lnTo>
                  <a:lnTo>
                    <a:pt x="11" y="579"/>
                  </a:lnTo>
                  <a:lnTo>
                    <a:pt x="6" y="555"/>
                  </a:lnTo>
                  <a:lnTo>
                    <a:pt x="4" y="531"/>
                  </a:lnTo>
                  <a:lnTo>
                    <a:pt x="1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1" y="457"/>
                  </a:lnTo>
                  <a:lnTo>
                    <a:pt x="4" y="433"/>
                  </a:lnTo>
                  <a:lnTo>
                    <a:pt x="6" y="409"/>
                  </a:lnTo>
                  <a:lnTo>
                    <a:pt x="11" y="384"/>
                  </a:lnTo>
                  <a:lnTo>
                    <a:pt x="16" y="361"/>
                  </a:lnTo>
                  <a:lnTo>
                    <a:pt x="22" y="338"/>
                  </a:lnTo>
                  <a:lnTo>
                    <a:pt x="30" y="316"/>
                  </a:lnTo>
                  <a:lnTo>
                    <a:pt x="38" y="295"/>
                  </a:lnTo>
                  <a:lnTo>
                    <a:pt x="49" y="273"/>
                  </a:lnTo>
                  <a:lnTo>
                    <a:pt x="59" y="252"/>
                  </a:lnTo>
                  <a:lnTo>
                    <a:pt x="71" y="232"/>
                  </a:lnTo>
                  <a:lnTo>
                    <a:pt x="83" y="213"/>
                  </a:lnTo>
                  <a:lnTo>
                    <a:pt x="97" y="193"/>
                  </a:lnTo>
                  <a:lnTo>
                    <a:pt x="111" y="176"/>
                  </a:lnTo>
                  <a:lnTo>
                    <a:pt x="126" y="157"/>
                  </a:lnTo>
                  <a:lnTo>
                    <a:pt x="142" y="141"/>
                  </a:lnTo>
                  <a:lnTo>
                    <a:pt x="158" y="125"/>
                  </a:lnTo>
                  <a:lnTo>
                    <a:pt x="177" y="110"/>
                  </a:lnTo>
                  <a:lnTo>
                    <a:pt x="194" y="95"/>
                  </a:lnTo>
                  <a:lnTo>
                    <a:pt x="213" y="82"/>
                  </a:lnTo>
                  <a:lnTo>
                    <a:pt x="233" y="70"/>
                  </a:lnTo>
                  <a:lnTo>
                    <a:pt x="253" y="58"/>
                  </a:lnTo>
                  <a:lnTo>
                    <a:pt x="273" y="48"/>
                  </a:lnTo>
                  <a:lnTo>
                    <a:pt x="295" y="38"/>
                  </a:lnTo>
                  <a:lnTo>
                    <a:pt x="317" y="29"/>
                  </a:lnTo>
                  <a:lnTo>
                    <a:pt x="339" y="21"/>
                  </a:lnTo>
                  <a:lnTo>
                    <a:pt x="362" y="16"/>
                  </a:lnTo>
                  <a:lnTo>
                    <a:pt x="385" y="10"/>
                  </a:lnTo>
                  <a:lnTo>
                    <a:pt x="409" y="5"/>
                  </a:lnTo>
                  <a:lnTo>
                    <a:pt x="433" y="3"/>
                  </a:lnTo>
                  <a:lnTo>
                    <a:pt x="458" y="1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6" y="5"/>
                  </a:lnTo>
                  <a:lnTo>
                    <a:pt x="580" y="10"/>
                  </a:lnTo>
                  <a:lnTo>
                    <a:pt x="603" y="16"/>
                  </a:lnTo>
                  <a:lnTo>
                    <a:pt x="626" y="21"/>
                  </a:lnTo>
                  <a:lnTo>
                    <a:pt x="648" y="29"/>
                  </a:lnTo>
                  <a:lnTo>
                    <a:pt x="670" y="38"/>
                  </a:lnTo>
                  <a:lnTo>
                    <a:pt x="692" y="48"/>
                  </a:lnTo>
                  <a:lnTo>
                    <a:pt x="712" y="58"/>
                  </a:lnTo>
                  <a:lnTo>
                    <a:pt x="732" y="70"/>
                  </a:lnTo>
                  <a:lnTo>
                    <a:pt x="751" y="82"/>
                  </a:lnTo>
                  <a:lnTo>
                    <a:pt x="771" y="95"/>
                  </a:lnTo>
                  <a:lnTo>
                    <a:pt x="789" y="110"/>
                  </a:lnTo>
                  <a:lnTo>
                    <a:pt x="807" y="125"/>
                  </a:lnTo>
                  <a:lnTo>
                    <a:pt x="823" y="141"/>
                  </a:lnTo>
                  <a:lnTo>
                    <a:pt x="839" y="157"/>
                  </a:lnTo>
                  <a:lnTo>
                    <a:pt x="854" y="176"/>
                  </a:lnTo>
                  <a:lnTo>
                    <a:pt x="869" y="193"/>
                  </a:lnTo>
                  <a:lnTo>
                    <a:pt x="882" y="213"/>
                  </a:lnTo>
                  <a:lnTo>
                    <a:pt x="894" y="232"/>
                  </a:lnTo>
                  <a:lnTo>
                    <a:pt x="906" y="252"/>
                  </a:lnTo>
                  <a:lnTo>
                    <a:pt x="917" y="273"/>
                  </a:lnTo>
                  <a:lnTo>
                    <a:pt x="927" y="295"/>
                  </a:lnTo>
                  <a:lnTo>
                    <a:pt x="935" y="316"/>
                  </a:lnTo>
                  <a:lnTo>
                    <a:pt x="943" y="338"/>
                  </a:lnTo>
                  <a:lnTo>
                    <a:pt x="950" y="361"/>
                  </a:lnTo>
                  <a:lnTo>
                    <a:pt x="954" y="384"/>
                  </a:lnTo>
                  <a:lnTo>
                    <a:pt x="959" y="409"/>
                  </a:lnTo>
                  <a:lnTo>
                    <a:pt x="962" y="433"/>
                  </a:lnTo>
                  <a:lnTo>
                    <a:pt x="963" y="457"/>
                  </a:lnTo>
                  <a:lnTo>
                    <a:pt x="965" y="482"/>
                  </a:lnTo>
                  <a:lnTo>
                    <a:pt x="965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auto">
            <a:xfrm>
              <a:off x="2672" y="1966"/>
              <a:ext cx="198" cy="198"/>
            </a:xfrm>
            <a:custGeom>
              <a:avLst/>
              <a:gdLst>
                <a:gd name="T0" fmla="*/ 179 w 396"/>
                <a:gd name="T1" fmla="*/ 396 h 397"/>
                <a:gd name="T2" fmla="*/ 122 w 396"/>
                <a:gd name="T3" fmla="*/ 382 h 397"/>
                <a:gd name="T4" fmla="*/ 73 w 396"/>
                <a:gd name="T5" fmla="*/ 352 h 397"/>
                <a:gd name="T6" fmla="*/ 45 w 396"/>
                <a:gd name="T7" fmla="*/ 324 h 397"/>
                <a:gd name="T8" fmla="*/ 15 w 396"/>
                <a:gd name="T9" fmla="*/ 273 h 397"/>
                <a:gd name="T10" fmla="*/ 1 w 396"/>
                <a:gd name="T11" fmla="*/ 218 h 397"/>
                <a:gd name="T12" fmla="*/ 4 w 396"/>
                <a:gd name="T13" fmla="*/ 160 h 397"/>
                <a:gd name="T14" fmla="*/ 23 w 396"/>
                <a:gd name="T15" fmla="*/ 106 h 397"/>
                <a:gd name="T16" fmla="*/ 58 w 396"/>
                <a:gd name="T17" fmla="*/ 59 h 397"/>
                <a:gd name="T18" fmla="*/ 89 w 396"/>
                <a:gd name="T19" fmla="*/ 34 h 397"/>
                <a:gd name="T20" fmla="*/ 141 w 396"/>
                <a:gd name="T21" fmla="*/ 10 h 397"/>
                <a:gd name="T22" fmla="*/ 198 w 396"/>
                <a:gd name="T23" fmla="*/ 0 h 397"/>
                <a:gd name="T24" fmla="*/ 237 w 396"/>
                <a:gd name="T25" fmla="*/ 4 h 397"/>
                <a:gd name="T26" fmla="*/ 292 w 396"/>
                <a:gd name="T27" fmla="*/ 23 h 397"/>
                <a:gd name="T28" fmla="*/ 339 w 396"/>
                <a:gd name="T29" fmla="*/ 59 h 397"/>
                <a:gd name="T30" fmla="*/ 364 w 396"/>
                <a:gd name="T31" fmla="*/ 89 h 397"/>
                <a:gd name="T32" fmla="*/ 388 w 396"/>
                <a:gd name="T33" fmla="*/ 142 h 397"/>
                <a:gd name="T34" fmla="*/ 396 w 396"/>
                <a:gd name="T35" fmla="*/ 199 h 397"/>
                <a:gd name="T36" fmla="*/ 388 w 396"/>
                <a:gd name="T37" fmla="*/ 255 h 397"/>
                <a:gd name="T38" fmla="*/ 364 w 396"/>
                <a:gd name="T39" fmla="*/ 308 h 397"/>
                <a:gd name="T40" fmla="*/ 339 w 396"/>
                <a:gd name="T41" fmla="*/ 339 h 397"/>
                <a:gd name="T42" fmla="*/ 292 w 396"/>
                <a:gd name="T43" fmla="*/ 374 h 397"/>
                <a:gd name="T44" fmla="*/ 237 w 396"/>
                <a:gd name="T45" fmla="*/ 393 h 397"/>
                <a:gd name="T46" fmla="*/ 198 w 396"/>
                <a:gd name="T47" fmla="*/ 397 h 397"/>
                <a:gd name="T48" fmla="*/ 180 w 396"/>
                <a:gd name="T49" fmla="*/ 12 h 397"/>
                <a:gd name="T50" fmla="*/ 127 w 396"/>
                <a:gd name="T51" fmla="*/ 26 h 397"/>
                <a:gd name="T52" fmla="*/ 80 w 396"/>
                <a:gd name="T53" fmla="*/ 53 h 397"/>
                <a:gd name="T54" fmla="*/ 53 w 396"/>
                <a:gd name="T55" fmla="*/ 80 h 397"/>
                <a:gd name="T56" fmla="*/ 24 w 396"/>
                <a:gd name="T57" fmla="*/ 128 h 397"/>
                <a:gd name="T58" fmla="*/ 12 w 396"/>
                <a:gd name="T59" fmla="*/ 181 h 397"/>
                <a:gd name="T60" fmla="*/ 14 w 396"/>
                <a:gd name="T61" fmla="*/ 234 h 397"/>
                <a:gd name="T62" fmla="*/ 32 w 396"/>
                <a:gd name="T63" fmla="*/ 286 h 397"/>
                <a:gd name="T64" fmla="*/ 66 w 396"/>
                <a:gd name="T65" fmla="*/ 331 h 397"/>
                <a:gd name="T66" fmla="*/ 95 w 396"/>
                <a:gd name="T67" fmla="*/ 355 h 397"/>
                <a:gd name="T68" fmla="*/ 144 w 396"/>
                <a:gd name="T69" fmla="*/ 378 h 397"/>
                <a:gd name="T70" fmla="*/ 198 w 396"/>
                <a:gd name="T71" fmla="*/ 386 h 397"/>
                <a:gd name="T72" fmla="*/ 235 w 396"/>
                <a:gd name="T73" fmla="*/ 383 h 397"/>
                <a:gd name="T74" fmla="*/ 287 w 396"/>
                <a:gd name="T75" fmla="*/ 364 h 397"/>
                <a:gd name="T76" fmla="*/ 331 w 396"/>
                <a:gd name="T77" fmla="*/ 331 h 397"/>
                <a:gd name="T78" fmla="*/ 355 w 396"/>
                <a:gd name="T79" fmla="*/ 302 h 397"/>
                <a:gd name="T80" fmla="*/ 378 w 396"/>
                <a:gd name="T81" fmla="*/ 253 h 397"/>
                <a:gd name="T82" fmla="*/ 386 w 396"/>
                <a:gd name="T83" fmla="*/ 199 h 397"/>
                <a:gd name="T84" fmla="*/ 378 w 396"/>
                <a:gd name="T85" fmla="*/ 146 h 397"/>
                <a:gd name="T86" fmla="*/ 355 w 396"/>
                <a:gd name="T87" fmla="*/ 96 h 397"/>
                <a:gd name="T88" fmla="*/ 331 w 396"/>
                <a:gd name="T89" fmla="*/ 66 h 397"/>
                <a:gd name="T90" fmla="*/ 287 w 396"/>
                <a:gd name="T91" fmla="*/ 34 h 397"/>
                <a:gd name="T92" fmla="*/ 235 w 396"/>
                <a:gd name="T93" fmla="*/ 15 h 397"/>
                <a:gd name="T94" fmla="*/ 198 w 396"/>
                <a:gd name="T95" fmla="*/ 1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6" h="397">
                  <a:moveTo>
                    <a:pt x="198" y="397"/>
                  </a:moveTo>
                  <a:lnTo>
                    <a:pt x="198" y="397"/>
                  </a:lnTo>
                  <a:lnTo>
                    <a:pt x="179" y="396"/>
                  </a:lnTo>
                  <a:lnTo>
                    <a:pt x="159" y="393"/>
                  </a:lnTo>
                  <a:lnTo>
                    <a:pt x="141" y="389"/>
                  </a:lnTo>
                  <a:lnTo>
                    <a:pt x="122" y="382"/>
                  </a:lnTo>
                  <a:lnTo>
                    <a:pt x="105" y="374"/>
                  </a:lnTo>
                  <a:lnTo>
                    <a:pt x="89" y="363"/>
                  </a:lnTo>
                  <a:lnTo>
                    <a:pt x="73" y="352"/>
                  </a:lnTo>
                  <a:lnTo>
                    <a:pt x="58" y="339"/>
                  </a:lnTo>
                  <a:lnTo>
                    <a:pt x="58" y="339"/>
                  </a:lnTo>
                  <a:lnTo>
                    <a:pt x="45" y="324"/>
                  </a:lnTo>
                  <a:lnTo>
                    <a:pt x="32" y="308"/>
                  </a:lnTo>
                  <a:lnTo>
                    <a:pt x="23" y="291"/>
                  </a:lnTo>
                  <a:lnTo>
                    <a:pt x="15" y="273"/>
                  </a:lnTo>
                  <a:lnTo>
                    <a:pt x="8" y="255"/>
                  </a:lnTo>
                  <a:lnTo>
                    <a:pt x="4" y="237"/>
                  </a:lnTo>
                  <a:lnTo>
                    <a:pt x="1" y="218"/>
                  </a:lnTo>
                  <a:lnTo>
                    <a:pt x="0" y="199"/>
                  </a:lnTo>
                  <a:lnTo>
                    <a:pt x="1" y="180"/>
                  </a:lnTo>
                  <a:lnTo>
                    <a:pt x="4" y="160"/>
                  </a:lnTo>
                  <a:lnTo>
                    <a:pt x="8" y="142"/>
                  </a:lnTo>
                  <a:lnTo>
                    <a:pt x="15" y="124"/>
                  </a:lnTo>
                  <a:lnTo>
                    <a:pt x="23" y="106"/>
                  </a:lnTo>
                  <a:lnTo>
                    <a:pt x="32" y="89"/>
                  </a:lnTo>
                  <a:lnTo>
                    <a:pt x="45" y="74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73" y="45"/>
                  </a:lnTo>
                  <a:lnTo>
                    <a:pt x="89" y="34"/>
                  </a:lnTo>
                  <a:lnTo>
                    <a:pt x="105" y="23"/>
                  </a:lnTo>
                  <a:lnTo>
                    <a:pt x="122" y="15"/>
                  </a:lnTo>
                  <a:lnTo>
                    <a:pt x="141" y="10"/>
                  </a:lnTo>
                  <a:lnTo>
                    <a:pt x="159" y="4"/>
                  </a:lnTo>
                  <a:lnTo>
                    <a:pt x="179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18" y="1"/>
                  </a:lnTo>
                  <a:lnTo>
                    <a:pt x="237" y="4"/>
                  </a:lnTo>
                  <a:lnTo>
                    <a:pt x="256" y="10"/>
                  </a:lnTo>
                  <a:lnTo>
                    <a:pt x="274" y="15"/>
                  </a:lnTo>
                  <a:lnTo>
                    <a:pt x="292" y="23"/>
                  </a:lnTo>
                  <a:lnTo>
                    <a:pt x="309" y="34"/>
                  </a:lnTo>
                  <a:lnTo>
                    <a:pt x="324" y="45"/>
                  </a:lnTo>
                  <a:lnTo>
                    <a:pt x="339" y="59"/>
                  </a:lnTo>
                  <a:lnTo>
                    <a:pt x="339" y="59"/>
                  </a:lnTo>
                  <a:lnTo>
                    <a:pt x="353" y="74"/>
                  </a:lnTo>
                  <a:lnTo>
                    <a:pt x="364" y="89"/>
                  </a:lnTo>
                  <a:lnTo>
                    <a:pt x="373" y="106"/>
                  </a:lnTo>
                  <a:lnTo>
                    <a:pt x="383" y="124"/>
                  </a:lnTo>
                  <a:lnTo>
                    <a:pt x="388" y="142"/>
                  </a:lnTo>
                  <a:lnTo>
                    <a:pt x="393" y="160"/>
                  </a:lnTo>
                  <a:lnTo>
                    <a:pt x="395" y="180"/>
                  </a:lnTo>
                  <a:lnTo>
                    <a:pt x="396" y="199"/>
                  </a:lnTo>
                  <a:lnTo>
                    <a:pt x="395" y="218"/>
                  </a:lnTo>
                  <a:lnTo>
                    <a:pt x="393" y="237"/>
                  </a:lnTo>
                  <a:lnTo>
                    <a:pt x="388" y="255"/>
                  </a:lnTo>
                  <a:lnTo>
                    <a:pt x="383" y="273"/>
                  </a:lnTo>
                  <a:lnTo>
                    <a:pt x="373" y="291"/>
                  </a:lnTo>
                  <a:lnTo>
                    <a:pt x="364" y="308"/>
                  </a:lnTo>
                  <a:lnTo>
                    <a:pt x="353" y="324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324" y="352"/>
                  </a:lnTo>
                  <a:lnTo>
                    <a:pt x="309" y="363"/>
                  </a:lnTo>
                  <a:lnTo>
                    <a:pt x="292" y="374"/>
                  </a:lnTo>
                  <a:lnTo>
                    <a:pt x="274" y="382"/>
                  </a:lnTo>
                  <a:lnTo>
                    <a:pt x="256" y="389"/>
                  </a:lnTo>
                  <a:lnTo>
                    <a:pt x="237" y="393"/>
                  </a:lnTo>
                  <a:lnTo>
                    <a:pt x="218" y="396"/>
                  </a:lnTo>
                  <a:lnTo>
                    <a:pt x="198" y="397"/>
                  </a:lnTo>
                  <a:lnTo>
                    <a:pt x="198" y="397"/>
                  </a:lnTo>
                  <a:close/>
                  <a:moveTo>
                    <a:pt x="198" y="11"/>
                  </a:moveTo>
                  <a:lnTo>
                    <a:pt x="198" y="11"/>
                  </a:lnTo>
                  <a:lnTo>
                    <a:pt x="180" y="12"/>
                  </a:lnTo>
                  <a:lnTo>
                    <a:pt x="161" y="15"/>
                  </a:lnTo>
                  <a:lnTo>
                    <a:pt x="144" y="19"/>
                  </a:lnTo>
                  <a:lnTo>
                    <a:pt x="127" y="26"/>
                  </a:lnTo>
                  <a:lnTo>
                    <a:pt x="111" y="34"/>
                  </a:lnTo>
                  <a:lnTo>
                    <a:pt x="95" y="43"/>
                  </a:lnTo>
                  <a:lnTo>
                    <a:pt x="80" y="5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53" y="80"/>
                  </a:lnTo>
                  <a:lnTo>
                    <a:pt x="42" y="96"/>
                  </a:lnTo>
                  <a:lnTo>
                    <a:pt x="32" y="111"/>
                  </a:lnTo>
                  <a:lnTo>
                    <a:pt x="24" y="128"/>
                  </a:lnTo>
                  <a:lnTo>
                    <a:pt x="19" y="146"/>
                  </a:lnTo>
                  <a:lnTo>
                    <a:pt x="14" y="163"/>
                  </a:lnTo>
                  <a:lnTo>
                    <a:pt x="12" y="181"/>
                  </a:lnTo>
                  <a:lnTo>
                    <a:pt x="12" y="199"/>
                  </a:lnTo>
                  <a:lnTo>
                    <a:pt x="12" y="217"/>
                  </a:lnTo>
                  <a:lnTo>
                    <a:pt x="14" y="234"/>
                  </a:lnTo>
                  <a:lnTo>
                    <a:pt x="19" y="253"/>
                  </a:lnTo>
                  <a:lnTo>
                    <a:pt x="24" y="269"/>
                  </a:lnTo>
                  <a:lnTo>
                    <a:pt x="32" y="286"/>
                  </a:lnTo>
                  <a:lnTo>
                    <a:pt x="42" y="302"/>
                  </a:lnTo>
                  <a:lnTo>
                    <a:pt x="53" y="317"/>
                  </a:lnTo>
                  <a:lnTo>
                    <a:pt x="66" y="331"/>
                  </a:lnTo>
                  <a:lnTo>
                    <a:pt x="66" y="331"/>
                  </a:lnTo>
                  <a:lnTo>
                    <a:pt x="80" y="344"/>
                  </a:lnTo>
                  <a:lnTo>
                    <a:pt x="95" y="355"/>
                  </a:lnTo>
                  <a:lnTo>
                    <a:pt x="111" y="364"/>
                  </a:lnTo>
                  <a:lnTo>
                    <a:pt x="127" y="372"/>
                  </a:lnTo>
                  <a:lnTo>
                    <a:pt x="144" y="378"/>
                  </a:lnTo>
                  <a:lnTo>
                    <a:pt x="161" y="383"/>
                  </a:lnTo>
                  <a:lnTo>
                    <a:pt x="180" y="385"/>
                  </a:lnTo>
                  <a:lnTo>
                    <a:pt x="198" y="386"/>
                  </a:lnTo>
                  <a:lnTo>
                    <a:pt x="198" y="386"/>
                  </a:lnTo>
                  <a:lnTo>
                    <a:pt x="217" y="385"/>
                  </a:lnTo>
                  <a:lnTo>
                    <a:pt x="235" y="383"/>
                  </a:lnTo>
                  <a:lnTo>
                    <a:pt x="254" y="378"/>
                  </a:lnTo>
                  <a:lnTo>
                    <a:pt x="270" y="372"/>
                  </a:lnTo>
                  <a:lnTo>
                    <a:pt x="287" y="364"/>
                  </a:lnTo>
                  <a:lnTo>
                    <a:pt x="302" y="355"/>
                  </a:lnTo>
                  <a:lnTo>
                    <a:pt x="317" y="344"/>
                  </a:lnTo>
                  <a:lnTo>
                    <a:pt x="331" y="331"/>
                  </a:lnTo>
                  <a:lnTo>
                    <a:pt x="331" y="331"/>
                  </a:lnTo>
                  <a:lnTo>
                    <a:pt x="343" y="317"/>
                  </a:lnTo>
                  <a:lnTo>
                    <a:pt x="355" y="302"/>
                  </a:lnTo>
                  <a:lnTo>
                    <a:pt x="364" y="286"/>
                  </a:lnTo>
                  <a:lnTo>
                    <a:pt x="372" y="269"/>
                  </a:lnTo>
                  <a:lnTo>
                    <a:pt x="378" y="253"/>
                  </a:lnTo>
                  <a:lnTo>
                    <a:pt x="383" y="234"/>
                  </a:lnTo>
                  <a:lnTo>
                    <a:pt x="385" y="217"/>
                  </a:lnTo>
                  <a:lnTo>
                    <a:pt x="386" y="199"/>
                  </a:lnTo>
                  <a:lnTo>
                    <a:pt x="385" y="181"/>
                  </a:lnTo>
                  <a:lnTo>
                    <a:pt x="383" y="163"/>
                  </a:lnTo>
                  <a:lnTo>
                    <a:pt x="378" y="146"/>
                  </a:lnTo>
                  <a:lnTo>
                    <a:pt x="372" y="128"/>
                  </a:lnTo>
                  <a:lnTo>
                    <a:pt x="364" y="111"/>
                  </a:lnTo>
                  <a:lnTo>
                    <a:pt x="355" y="96"/>
                  </a:lnTo>
                  <a:lnTo>
                    <a:pt x="343" y="80"/>
                  </a:lnTo>
                  <a:lnTo>
                    <a:pt x="331" y="66"/>
                  </a:lnTo>
                  <a:lnTo>
                    <a:pt x="331" y="66"/>
                  </a:lnTo>
                  <a:lnTo>
                    <a:pt x="317" y="53"/>
                  </a:lnTo>
                  <a:lnTo>
                    <a:pt x="302" y="43"/>
                  </a:lnTo>
                  <a:lnTo>
                    <a:pt x="287" y="34"/>
                  </a:lnTo>
                  <a:lnTo>
                    <a:pt x="270" y="26"/>
                  </a:lnTo>
                  <a:lnTo>
                    <a:pt x="254" y="19"/>
                  </a:lnTo>
                  <a:lnTo>
                    <a:pt x="235" y="15"/>
                  </a:lnTo>
                  <a:lnTo>
                    <a:pt x="217" y="12"/>
                  </a:lnTo>
                  <a:lnTo>
                    <a:pt x="198" y="11"/>
                  </a:lnTo>
                  <a:lnTo>
                    <a:pt x="19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 userDrawn="1"/>
          </p:nvSpPr>
          <p:spPr bwMode="auto">
            <a:xfrm>
              <a:off x="2688" y="1981"/>
              <a:ext cx="167" cy="167"/>
            </a:xfrm>
            <a:custGeom>
              <a:avLst/>
              <a:gdLst>
                <a:gd name="T0" fmla="*/ 151 w 334"/>
                <a:gd name="T1" fmla="*/ 335 h 335"/>
                <a:gd name="T2" fmla="*/ 104 w 334"/>
                <a:gd name="T3" fmla="*/ 322 h 335"/>
                <a:gd name="T4" fmla="*/ 61 w 334"/>
                <a:gd name="T5" fmla="*/ 298 h 335"/>
                <a:gd name="T6" fmla="*/ 38 w 334"/>
                <a:gd name="T7" fmla="*/ 274 h 335"/>
                <a:gd name="T8" fmla="*/ 13 w 334"/>
                <a:gd name="T9" fmla="*/ 232 h 335"/>
                <a:gd name="T10" fmla="*/ 1 w 334"/>
                <a:gd name="T11" fmla="*/ 185 h 335"/>
                <a:gd name="T12" fmla="*/ 1 w 334"/>
                <a:gd name="T13" fmla="*/ 151 h 335"/>
                <a:gd name="T14" fmla="*/ 13 w 334"/>
                <a:gd name="T15" fmla="*/ 104 h 335"/>
                <a:gd name="T16" fmla="*/ 38 w 334"/>
                <a:gd name="T17" fmla="*/ 61 h 335"/>
                <a:gd name="T18" fmla="*/ 61 w 334"/>
                <a:gd name="T19" fmla="*/ 38 h 335"/>
                <a:gd name="T20" fmla="*/ 104 w 334"/>
                <a:gd name="T21" fmla="*/ 13 h 335"/>
                <a:gd name="T22" fmla="*/ 151 w 334"/>
                <a:gd name="T23" fmla="*/ 2 h 335"/>
                <a:gd name="T24" fmla="*/ 185 w 334"/>
                <a:gd name="T25" fmla="*/ 2 h 335"/>
                <a:gd name="T26" fmla="*/ 232 w 334"/>
                <a:gd name="T27" fmla="*/ 13 h 335"/>
                <a:gd name="T28" fmla="*/ 273 w 334"/>
                <a:gd name="T29" fmla="*/ 38 h 335"/>
                <a:gd name="T30" fmla="*/ 297 w 334"/>
                <a:gd name="T31" fmla="*/ 61 h 335"/>
                <a:gd name="T32" fmla="*/ 322 w 334"/>
                <a:gd name="T33" fmla="*/ 104 h 335"/>
                <a:gd name="T34" fmla="*/ 334 w 334"/>
                <a:gd name="T35" fmla="*/ 151 h 335"/>
                <a:gd name="T36" fmla="*/ 334 w 334"/>
                <a:gd name="T37" fmla="*/ 185 h 335"/>
                <a:gd name="T38" fmla="*/ 322 w 334"/>
                <a:gd name="T39" fmla="*/ 232 h 335"/>
                <a:gd name="T40" fmla="*/ 297 w 334"/>
                <a:gd name="T41" fmla="*/ 274 h 335"/>
                <a:gd name="T42" fmla="*/ 273 w 334"/>
                <a:gd name="T43" fmla="*/ 298 h 335"/>
                <a:gd name="T44" fmla="*/ 232 w 334"/>
                <a:gd name="T45" fmla="*/ 322 h 335"/>
                <a:gd name="T46" fmla="*/ 185 w 334"/>
                <a:gd name="T47" fmla="*/ 335 h 335"/>
                <a:gd name="T48" fmla="*/ 167 w 334"/>
                <a:gd name="T49" fmla="*/ 11 h 335"/>
                <a:gd name="T50" fmla="*/ 136 w 334"/>
                <a:gd name="T51" fmla="*/ 14 h 335"/>
                <a:gd name="T52" fmla="*/ 94 w 334"/>
                <a:gd name="T53" fmla="*/ 29 h 335"/>
                <a:gd name="T54" fmla="*/ 57 w 334"/>
                <a:gd name="T55" fmla="*/ 57 h 335"/>
                <a:gd name="T56" fmla="*/ 37 w 334"/>
                <a:gd name="T57" fmla="*/ 81 h 335"/>
                <a:gd name="T58" fmla="*/ 18 w 334"/>
                <a:gd name="T59" fmla="*/ 123 h 335"/>
                <a:gd name="T60" fmla="*/ 11 w 334"/>
                <a:gd name="T61" fmla="*/ 168 h 335"/>
                <a:gd name="T62" fmla="*/ 14 w 334"/>
                <a:gd name="T63" fmla="*/ 199 h 335"/>
                <a:gd name="T64" fmla="*/ 29 w 334"/>
                <a:gd name="T65" fmla="*/ 241 h 335"/>
                <a:gd name="T66" fmla="*/ 57 w 334"/>
                <a:gd name="T67" fmla="*/ 278 h 335"/>
                <a:gd name="T68" fmla="*/ 81 w 334"/>
                <a:gd name="T69" fmla="*/ 298 h 335"/>
                <a:gd name="T70" fmla="*/ 122 w 334"/>
                <a:gd name="T71" fmla="*/ 317 h 335"/>
                <a:gd name="T72" fmla="*/ 167 w 334"/>
                <a:gd name="T73" fmla="*/ 324 h 335"/>
                <a:gd name="T74" fmla="*/ 198 w 334"/>
                <a:gd name="T75" fmla="*/ 321 h 335"/>
                <a:gd name="T76" fmla="*/ 241 w 334"/>
                <a:gd name="T77" fmla="*/ 306 h 335"/>
                <a:gd name="T78" fmla="*/ 278 w 334"/>
                <a:gd name="T79" fmla="*/ 278 h 335"/>
                <a:gd name="T80" fmla="*/ 297 w 334"/>
                <a:gd name="T81" fmla="*/ 255 h 335"/>
                <a:gd name="T82" fmla="*/ 317 w 334"/>
                <a:gd name="T83" fmla="*/ 214 h 335"/>
                <a:gd name="T84" fmla="*/ 324 w 334"/>
                <a:gd name="T85" fmla="*/ 168 h 335"/>
                <a:gd name="T86" fmla="*/ 320 w 334"/>
                <a:gd name="T87" fmla="*/ 136 h 335"/>
                <a:gd name="T88" fmla="*/ 306 w 334"/>
                <a:gd name="T89" fmla="*/ 94 h 335"/>
                <a:gd name="T90" fmla="*/ 278 w 334"/>
                <a:gd name="T91" fmla="*/ 57 h 335"/>
                <a:gd name="T92" fmla="*/ 254 w 334"/>
                <a:gd name="T93" fmla="*/ 37 h 335"/>
                <a:gd name="T94" fmla="*/ 213 w 334"/>
                <a:gd name="T95" fmla="*/ 18 h 335"/>
                <a:gd name="T96" fmla="*/ 167 w 334"/>
                <a:gd name="T97" fmla="*/ 1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335">
                  <a:moveTo>
                    <a:pt x="167" y="335"/>
                  </a:moveTo>
                  <a:lnTo>
                    <a:pt x="167" y="335"/>
                  </a:lnTo>
                  <a:lnTo>
                    <a:pt x="151" y="335"/>
                  </a:lnTo>
                  <a:lnTo>
                    <a:pt x="135" y="332"/>
                  </a:lnTo>
                  <a:lnTo>
                    <a:pt x="119" y="328"/>
                  </a:lnTo>
                  <a:lnTo>
                    <a:pt x="104" y="322"/>
                  </a:lnTo>
                  <a:lnTo>
                    <a:pt x="89" y="315"/>
                  </a:lnTo>
                  <a:lnTo>
                    <a:pt x="75" y="307"/>
                  </a:lnTo>
                  <a:lnTo>
                    <a:pt x="61" y="298"/>
                  </a:lnTo>
                  <a:lnTo>
                    <a:pt x="49" y="286"/>
                  </a:lnTo>
                  <a:lnTo>
                    <a:pt x="49" y="286"/>
                  </a:lnTo>
                  <a:lnTo>
                    <a:pt x="38" y="274"/>
                  </a:lnTo>
                  <a:lnTo>
                    <a:pt x="28" y="261"/>
                  </a:lnTo>
                  <a:lnTo>
                    <a:pt x="20" y="247"/>
                  </a:lnTo>
                  <a:lnTo>
                    <a:pt x="13" y="232"/>
                  </a:lnTo>
                  <a:lnTo>
                    <a:pt x="7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51"/>
                  </a:lnTo>
                  <a:lnTo>
                    <a:pt x="4" y="135"/>
                  </a:lnTo>
                  <a:lnTo>
                    <a:pt x="7" y="119"/>
                  </a:lnTo>
                  <a:lnTo>
                    <a:pt x="13" y="104"/>
                  </a:lnTo>
                  <a:lnTo>
                    <a:pt x="20" y="89"/>
                  </a:lnTo>
                  <a:lnTo>
                    <a:pt x="28" y="75"/>
                  </a:lnTo>
                  <a:lnTo>
                    <a:pt x="38" y="61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61" y="38"/>
                  </a:lnTo>
                  <a:lnTo>
                    <a:pt x="75" y="28"/>
                  </a:lnTo>
                  <a:lnTo>
                    <a:pt x="89" y="20"/>
                  </a:lnTo>
                  <a:lnTo>
                    <a:pt x="104" y="13"/>
                  </a:lnTo>
                  <a:lnTo>
                    <a:pt x="119" y="7"/>
                  </a:lnTo>
                  <a:lnTo>
                    <a:pt x="135" y="4"/>
                  </a:lnTo>
                  <a:lnTo>
                    <a:pt x="151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85" y="2"/>
                  </a:lnTo>
                  <a:lnTo>
                    <a:pt x="201" y="4"/>
                  </a:lnTo>
                  <a:lnTo>
                    <a:pt x="216" y="7"/>
                  </a:lnTo>
                  <a:lnTo>
                    <a:pt x="232" y="13"/>
                  </a:lnTo>
                  <a:lnTo>
                    <a:pt x="247" y="20"/>
                  </a:lnTo>
                  <a:lnTo>
                    <a:pt x="261" y="28"/>
                  </a:lnTo>
                  <a:lnTo>
                    <a:pt x="273" y="38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7" y="61"/>
                  </a:lnTo>
                  <a:lnTo>
                    <a:pt x="307" y="75"/>
                  </a:lnTo>
                  <a:lnTo>
                    <a:pt x="315" y="89"/>
                  </a:lnTo>
                  <a:lnTo>
                    <a:pt x="322" y="104"/>
                  </a:lnTo>
                  <a:lnTo>
                    <a:pt x="327" y="119"/>
                  </a:lnTo>
                  <a:lnTo>
                    <a:pt x="332" y="135"/>
                  </a:lnTo>
                  <a:lnTo>
                    <a:pt x="334" y="151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34" y="185"/>
                  </a:lnTo>
                  <a:lnTo>
                    <a:pt x="332" y="201"/>
                  </a:lnTo>
                  <a:lnTo>
                    <a:pt x="327" y="216"/>
                  </a:lnTo>
                  <a:lnTo>
                    <a:pt x="322" y="232"/>
                  </a:lnTo>
                  <a:lnTo>
                    <a:pt x="315" y="247"/>
                  </a:lnTo>
                  <a:lnTo>
                    <a:pt x="307" y="261"/>
                  </a:lnTo>
                  <a:lnTo>
                    <a:pt x="297" y="274"/>
                  </a:lnTo>
                  <a:lnTo>
                    <a:pt x="286" y="286"/>
                  </a:lnTo>
                  <a:lnTo>
                    <a:pt x="286" y="286"/>
                  </a:lnTo>
                  <a:lnTo>
                    <a:pt x="273" y="298"/>
                  </a:lnTo>
                  <a:lnTo>
                    <a:pt x="261" y="307"/>
                  </a:lnTo>
                  <a:lnTo>
                    <a:pt x="247" y="315"/>
                  </a:lnTo>
                  <a:lnTo>
                    <a:pt x="232" y="322"/>
                  </a:lnTo>
                  <a:lnTo>
                    <a:pt x="216" y="328"/>
                  </a:lnTo>
                  <a:lnTo>
                    <a:pt x="201" y="332"/>
                  </a:lnTo>
                  <a:lnTo>
                    <a:pt x="185" y="335"/>
                  </a:lnTo>
                  <a:lnTo>
                    <a:pt x="167" y="335"/>
                  </a:lnTo>
                  <a:lnTo>
                    <a:pt x="167" y="335"/>
                  </a:lnTo>
                  <a:close/>
                  <a:moveTo>
                    <a:pt x="167" y="11"/>
                  </a:moveTo>
                  <a:lnTo>
                    <a:pt x="167" y="11"/>
                  </a:lnTo>
                  <a:lnTo>
                    <a:pt x="152" y="12"/>
                  </a:lnTo>
                  <a:lnTo>
                    <a:pt x="136" y="14"/>
                  </a:lnTo>
                  <a:lnTo>
                    <a:pt x="122" y="18"/>
                  </a:lnTo>
                  <a:lnTo>
                    <a:pt x="107" y="23"/>
                  </a:lnTo>
                  <a:lnTo>
                    <a:pt x="94" y="29"/>
                  </a:lnTo>
                  <a:lnTo>
                    <a:pt x="81" y="37"/>
                  </a:lnTo>
                  <a:lnTo>
                    <a:pt x="68" y="4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46" y="68"/>
                  </a:lnTo>
                  <a:lnTo>
                    <a:pt x="37" y="81"/>
                  </a:lnTo>
                  <a:lnTo>
                    <a:pt x="29" y="94"/>
                  </a:lnTo>
                  <a:lnTo>
                    <a:pt x="23" y="108"/>
                  </a:lnTo>
                  <a:lnTo>
                    <a:pt x="18" y="123"/>
                  </a:lnTo>
                  <a:lnTo>
                    <a:pt x="14" y="136"/>
                  </a:lnTo>
                  <a:lnTo>
                    <a:pt x="12" y="153"/>
                  </a:lnTo>
                  <a:lnTo>
                    <a:pt x="11" y="168"/>
                  </a:lnTo>
                  <a:lnTo>
                    <a:pt x="11" y="168"/>
                  </a:lnTo>
                  <a:lnTo>
                    <a:pt x="12" y="184"/>
                  </a:lnTo>
                  <a:lnTo>
                    <a:pt x="14" y="199"/>
                  </a:lnTo>
                  <a:lnTo>
                    <a:pt x="18" y="214"/>
                  </a:lnTo>
                  <a:lnTo>
                    <a:pt x="23" y="227"/>
                  </a:lnTo>
                  <a:lnTo>
                    <a:pt x="29" y="241"/>
                  </a:lnTo>
                  <a:lnTo>
                    <a:pt x="37" y="255"/>
                  </a:lnTo>
                  <a:lnTo>
                    <a:pt x="46" y="267"/>
                  </a:lnTo>
                  <a:lnTo>
                    <a:pt x="57" y="278"/>
                  </a:lnTo>
                  <a:lnTo>
                    <a:pt x="57" y="278"/>
                  </a:lnTo>
                  <a:lnTo>
                    <a:pt x="68" y="288"/>
                  </a:lnTo>
                  <a:lnTo>
                    <a:pt x="81" y="298"/>
                  </a:lnTo>
                  <a:lnTo>
                    <a:pt x="94" y="306"/>
                  </a:lnTo>
                  <a:lnTo>
                    <a:pt x="107" y="313"/>
                  </a:lnTo>
                  <a:lnTo>
                    <a:pt x="122" y="317"/>
                  </a:lnTo>
                  <a:lnTo>
                    <a:pt x="136" y="321"/>
                  </a:lnTo>
                  <a:lnTo>
                    <a:pt x="152" y="323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83" y="323"/>
                  </a:lnTo>
                  <a:lnTo>
                    <a:pt x="198" y="321"/>
                  </a:lnTo>
                  <a:lnTo>
                    <a:pt x="213" y="317"/>
                  </a:lnTo>
                  <a:lnTo>
                    <a:pt x="227" y="313"/>
                  </a:lnTo>
                  <a:lnTo>
                    <a:pt x="241" y="306"/>
                  </a:lnTo>
                  <a:lnTo>
                    <a:pt x="254" y="298"/>
                  </a:lnTo>
                  <a:lnTo>
                    <a:pt x="266" y="28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88" y="267"/>
                  </a:lnTo>
                  <a:lnTo>
                    <a:pt x="297" y="255"/>
                  </a:lnTo>
                  <a:lnTo>
                    <a:pt x="306" y="241"/>
                  </a:lnTo>
                  <a:lnTo>
                    <a:pt x="312" y="227"/>
                  </a:lnTo>
                  <a:lnTo>
                    <a:pt x="317" y="214"/>
                  </a:lnTo>
                  <a:lnTo>
                    <a:pt x="320" y="199"/>
                  </a:lnTo>
                  <a:lnTo>
                    <a:pt x="323" y="184"/>
                  </a:lnTo>
                  <a:lnTo>
                    <a:pt x="324" y="168"/>
                  </a:lnTo>
                  <a:lnTo>
                    <a:pt x="324" y="168"/>
                  </a:lnTo>
                  <a:lnTo>
                    <a:pt x="323" y="153"/>
                  </a:lnTo>
                  <a:lnTo>
                    <a:pt x="320" y="136"/>
                  </a:lnTo>
                  <a:lnTo>
                    <a:pt x="317" y="123"/>
                  </a:lnTo>
                  <a:lnTo>
                    <a:pt x="312" y="108"/>
                  </a:lnTo>
                  <a:lnTo>
                    <a:pt x="306" y="94"/>
                  </a:lnTo>
                  <a:lnTo>
                    <a:pt x="297" y="81"/>
                  </a:lnTo>
                  <a:lnTo>
                    <a:pt x="288" y="68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66" y="47"/>
                  </a:lnTo>
                  <a:lnTo>
                    <a:pt x="254" y="37"/>
                  </a:lnTo>
                  <a:lnTo>
                    <a:pt x="241" y="29"/>
                  </a:lnTo>
                  <a:lnTo>
                    <a:pt x="227" y="23"/>
                  </a:lnTo>
                  <a:lnTo>
                    <a:pt x="213" y="18"/>
                  </a:lnTo>
                  <a:lnTo>
                    <a:pt x="198" y="14"/>
                  </a:lnTo>
                  <a:lnTo>
                    <a:pt x="183" y="12"/>
                  </a:lnTo>
                  <a:lnTo>
                    <a:pt x="167" y="11"/>
                  </a:lnTo>
                  <a:lnTo>
                    <a:pt x="16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2684" y="2133"/>
              <a:ext cx="19" cy="19"/>
            </a:xfrm>
            <a:custGeom>
              <a:avLst/>
              <a:gdLst>
                <a:gd name="T0" fmla="*/ 8 w 39"/>
                <a:gd name="T1" fmla="*/ 40 h 40"/>
                <a:gd name="T2" fmla="*/ 0 w 39"/>
                <a:gd name="T3" fmla="*/ 33 h 40"/>
                <a:gd name="T4" fmla="*/ 32 w 39"/>
                <a:gd name="T5" fmla="*/ 0 h 40"/>
                <a:gd name="T6" fmla="*/ 39 w 39"/>
                <a:gd name="T7" fmla="*/ 9 h 40"/>
                <a:gd name="T8" fmla="*/ 8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8" y="40"/>
                  </a:moveTo>
                  <a:lnTo>
                    <a:pt x="0" y="33"/>
                  </a:lnTo>
                  <a:lnTo>
                    <a:pt x="32" y="0"/>
                  </a:lnTo>
                  <a:lnTo>
                    <a:pt x="39" y="9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 userDrawn="1"/>
          </p:nvSpPr>
          <p:spPr bwMode="auto">
            <a:xfrm>
              <a:off x="2553" y="2144"/>
              <a:ext cx="139" cy="139"/>
            </a:xfrm>
            <a:custGeom>
              <a:avLst/>
              <a:gdLst>
                <a:gd name="T0" fmla="*/ 27 w 278"/>
                <a:gd name="T1" fmla="*/ 279 h 279"/>
                <a:gd name="T2" fmla="*/ 27 w 278"/>
                <a:gd name="T3" fmla="*/ 279 h 279"/>
                <a:gd name="T4" fmla="*/ 20 w 278"/>
                <a:gd name="T5" fmla="*/ 278 h 279"/>
                <a:gd name="T6" fmla="*/ 15 w 278"/>
                <a:gd name="T7" fmla="*/ 275 h 279"/>
                <a:gd name="T8" fmla="*/ 4 w 278"/>
                <a:gd name="T9" fmla="*/ 264 h 279"/>
                <a:gd name="T10" fmla="*/ 4 w 278"/>
                <a:gd name="T11" fmla="*/ 264 h 279"/>
                <a:gd name="T12" fmla="*/ 1 w 278"/>
                <a:gd name="T13" fmla="*/ 258 h 279"/>
                <a:gd name="T14" fmla="*/ 0 w 278"/>
                <a:gd name="T15" fmla="*/ 253 h 279"/>
                <a:gd name="T16" fmla="*/ 0 w 278"/>
                <a:gd name="T17" fmla="*/ 253 h 279"/>
                <a:gd name="T18" fmla="*/ 1 w 278"/>
                <a:gd name="T19" fmla="*/ 246 h 279"/>
                <a:gd name="T20" fmla="*/ 4 w 278"/>
                <a:gd name="T21" fmla="*/ 240 h 279"/>
                <a:gd name="T22" fmla="*/ 239 w 278"/>
                <a:gd name="T23" fmla="*/ 5 h 279"/>
                <a:gd name="T24" fmla="*/ 239 w 278"/>
                <a:gd name="T25" fmla="*/ 5 h 279"/>
                <a:gd name="T26" fmla="*/ 245 w 278"/>
                <a:gd name="T27" fmla="*/ 2 h 279"/>
                <a:gd name="T28" fmla="*/ 252 w 278"/>
                <a:gd name="T29" fmla="*/ 0 h 279"/>
                <a:gd name="T30" fmla="*/ 252 w 278"/>
                <a:gd name="T31" fmla="*/ 0 h 279"/>
                <a:gd name="T32" fmla="*/ 258 w 278"/>
                <a:gd name="T33" fmla="*/ 2 h 279"/>
                <a:gd name="T34" fmla="*/ 263 w 278"/>
                <a:gd name="T35" fmla="*/ 5 h 279"/>
                <a:gd name="T36" fmla="*/ 274 w 278"/>
                <a:gd name="T37" fmla="*/ 15 h 279"/>
                <a:gd name="T38" fmla="*/ 274 w 278"/>
                <a:gd name="T39" fmla="*/ 15 h 279"/>
                <a:gd name="T40" fmla="*/ 276 w 278"/>
                <a:gd name="T41" fmla="*/ 18 h 279"/>
                <a:gd name="T42" fmla="*/ 277 w 278"/>
                <a:gd name="T43" fmla="*/ 21 h 279"/>
                <a:gd name="T44" fmla="*/ 278 w 278"/>
                <a:gd name="T45" fmla="*/ 28 h 279"/>
                <a:gd name="T46" fmla="*/ 277 w 278"/>
                <a:gd name="T47" fmla="*/ 34 h 279"/>
                <a:gd name="T48" fmla="*/ 276 w 278"/>
                <a:gd name="T49" fmla="*/ 37 h 279"/>
                <a:gd name="T50" fmla="*/ 274 w 278"/>
                <a:gd name="T51" fmla="*/ 40 h 279"/>
                <a:gd name="T52" fmla="*/ 39 w 278"/>
                <a:gd name="T53" fmla="*/ 275 h 279"/>
                <a:gd name="T54" fmla="*/ 39 w 278"/>
                <a:gd name="T55" fmla="*/ 275 h 279"/>
                <a:gd name="T56" fmla="*/ 33 w 278"/>
                <a:gd name="T57" fmla="*/ 278 h 279"/>
                <a:gd name="T58" fmla="*/ 27 w 278"/>
                <a:gd name="T59" fmla="*/ 279 h 279"/>
                <a:gd name="T60" fmla="*/ 27 w 278"/>
                <a:gd name="T61" fmla="*/ 279 h 279"/>
                <a:gd name="T62" fmla="*/ 252 w 278"/>
                <a:gd name="T63" fmla="*/ 11 h 279"/>
                <a:gd name="T64" fmla="*/ 252 w 278"/>
                <a:gd name="T65" fmla="*/ 11 h 279"/>
                <a:gd name="T66" fmla="*/ 250 w 278"/>
                <a:gd name="T67" fmla="*/ 12 h 279"/>
                <a:gd name="T68" fmla="*/ 247 w 278"/>
                <a:gd name="T69" fmla="*/ 13 h 279"/>
                <a:gd name="T70" fmla="*/ 12 w 278"/>
                <a:gd name="T71" fmla="*/ 248 h 279"/>
                <a:gd name="T72" fmla="*/ 12 w 278"/>
                <a:gd name="T73" fmla="*/ 248 h 279"/>
                <a:gd name="T74" fmla="*/ 11 w 278"/>
                <a:gd name="T75" fmla="*/ 250 h 279"/>
                <a:gd name="T76" fmla="*/ 10 w 278"/>
                <a:gd name="T77" fmla="*/ 253 h 279"/>
                <a:gd name="T78" fmla="*/ 10 w 278"/>
                <a:gd name="T79" fmla="*/ 253 h 279"/>
                <a:gd name="T80" fmla="*/ 11 w 278"/>
                <a:gd name="T81" fmla="*/ 255 h 279"/>
                <a:gd name="T82" fmla="*/ 12 w 278"/>
                <a:gd name="T83" fmla="*/ 257 h 279"/>
                <a:gd name="T84" fmla="*/ 23 w 278"/>
                <a:gd name="T85" fmla="*/ 267 h 279"/>
                <a:gd name="T86" fmla="*/ 23 w 278"/>
                <a:gd name="T87" fmla="*/ 267 h 279"/>
                <a:gd name="T88" fmla="*/ 25 w 278"/>
                <a:gd name="T89" fmla="*/ 269 h 279"/>
                <a:gd name="T90" fmla="*/ 27 w 278"/>
                <a:gd name="T91" fmla="*/ 269 h 279"/>
                <a:gd name="T92" fmla="*/ 30 w 278"/>
                <a:gd name="T93" fmla="*/ 269 h 279"/>
                <a:gd name="T94" fmla="*/ 31 w 278"/>
                <a:gd name="T95" fmla="*/ 267 h 279"/>
                <a:gd name="T96" fmla="*/ 267 w 278"/>
                <a:gd name="T97" fmla="*/ 31 h 279"/>
                <a:gd name="T98" fmla="*/ 267 w 278"/>
                <a:gd name="T99" fmla="*/ 31 h 279"/>
                <a:gd name="T100" fmla="*/ 268 w 278"/>
                <a:gd name="T101" fmla="*/ 30 h 279"/>
                <a:gd name="T102" fmla="*/ 268 w 278"/>
                <a:gd name="T103" fmla="*/ 28 h 279"/>
                <a:gd name="T104" fmla="*/ 268 w 278"/>
                <a:gd name="T105" fmla="*/ 25 h 279"/>
                <a:gd name="T106" fmla="*/ 267 w 278"/>
                <a:gd name="T107" fmla="*/ 23 h 279"/>
                <a:gd name="T108" fmla="*/ 257 w 278"/>
                <a:gd name="T109" fmla="*/ 13 h 279"/>
                <a:gd name="T110" fmla="*/ 257 w 278"/>
                <a:gd name="T111" fmla="*/ 13 h 279"/>
                <a:gd name="T112" fmla="*/ 254 w 278"/>
                <a:gd name="T113" fmla="*/ 12 h 279"/>
                <a:gd name="T114" fmla="*/ 252 w 278"/>
                <a:gd name="T115" fmla="*/ 11 h 279"/>
                <a:gd name="T116" fmla="*/ 252 w 278"/>
                <a:gd name="T117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79">
                  <a:moveTo>
                    <a:pt x="27" y="279"/>
                  </a:moveTo>
                  <a:lnTo>
                    <a:pt x="27" y="279"/>
                  </a:lnTo>
                  <a:lnTo>
                    <a:pt x="20" y="278"/>
                  </a:lnTo>
                  <a:lnTo>
                    <a:pt x="15" y="275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1" y="258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46"/>
                  </a:lnTo>
                  <a:lnTo>
                    <a:pt x="4" y="240"/>
                  </a:lnTo>
                  <a:lnTo>
                    <a:pt x="239" y="5"/>
                  </a:lnTo>
                  <a:lnTo>
                    <a:pt x="239" y="5"/>
                  </a:lnTo>
                  <a:lnTo>
                    <a:pt x="245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8" y="2"/>
                  </a:lnTo>
                  <a:lnTo>
                    <a:pt x="263" y="5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6" y="18"/>
                  </a:lnTo>
                  <a:lnTo>
                    <a:pt x="277" y="21"/>
                  </a:lnTo>
                  <a:lnTo>
                    <a:pt x="278" y="28"/>
                  </a:lnTo>
                  <a:lnTo>
                    <a:pt x="277" y="34"/>
                  </a:lnTo>
                  <a:lnTo>
                    <a:pt x="276" y="37"/>
                  </a:lnTo>
                  <a:lnTo>
                    <a:pt x="274" y="40"/>
                  </a:lnTo>
                  <a:lnTo>
                    <a:pt x="39" y="275"/>
                  </a:lnTo>
                  <a:lnTo>
                    <a:pt x="39" y="275"/>
                  </a:lnTo>
                  <a:lnTo>
                    <a:pt x="33" y="278"/>
                  </a:lnTo>
                  <a:lnTo>
                    <a:pt x="27" y="279"/>
                  </a:lnTo>
                  <a:lnTo>
                    <a:pt x="27" y="279"/>
                  </a:lnTo>
                  <a:close/>
                  <a:moveTo>
                    <a:pt x="252" y="11"/>
                  </a:moveTo>
                  <a:lnTo>
                    <a:pt x="252" y="11"/>
                  </a:lnTo>
                  <a:lnTo>
                    <a:pt x="250" y="12"/>
                  </a:lnTo>
                  <a:lnTo>
                    <a:pt x="247" y="13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1" y="250"/>
                  </a:lnTo>
                  <a:lnTo>
                    <a:pt x="10" y="253"/>
                  </a:lnTo>
                  <a:lnTo>
                    <a:pt x="10" y="253"/>
                  </a:lnTo>
                  <a:lnTo>
                    <a:pt x="11" y="255"/>
                  </a:lnTo>
                  <a:lnTo>
                    <a:pt x="12" y="257"/>
                  </a:lnTo>
                  <a:lnTo>
                    <a:pt x="23" y="267"/>
                  </a:lnTo>
                  <a:lnTo>
                    <a:pt x="23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30" y="269"/>
                  </a:lnTo>
                  <a:lnTo>
                    <a:pt x="31" y="267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8" y="30"/>
                  </a:lnTo>
                  <a:lnTo>
                    <a:pt x="268" y="28"/>
                  </a:lnTo>
                  <a:lnTo>
                    <a:pt x="268" y="25"/>
                  </a:lnTo>
                  <a:lnTo>
                    <a:pt x="267" y="23"/>
                  </a:lnTo>
                  <a:lnTo>
                    <a:pt x="257" y="13"/>
                  </a:lnTo>
                  <a:lnTo>
                    <a:pt x="257" y="13"/>
                  </a:lnTo>
                  <a:lnTo>
                    <a:pt x="254" y="12"/>
                  </a:lnTo>
                  <a:lnTo>
                    <a:pt x="252" y="11"/>
                  </a:lnTo>
                  <a:lnTo>
                    <a:pt x="25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 userDrawn="1"/>
          </p:nvSpPr>
          <p:spPr bwMode="auto">
            <a:xfrm>
              <a:off x="3802" y="1982"/>
              <a:ext cx="224" cy="303"/>
            </a:xfrm>
            <a:custGeom>
              <a:avLst/>
              <a:gdLst>
                <a:gd name="T0" fmla="*/ 225 w 448"/>
                <a:gd name="T1" fmla="*/ 0 h 607"/>
                <a:gd name="T2" fmla="*/ 180 w 448"/>
                <a:gd name="T3" fmla="*/ 4 h 607"/>
                <a:gd name="T4" fmla="*/ 137 w 448"/>
                <a:gd name="T5" fmla="*/ 17 h 607"/>
                <a:gd name="T6" fmla="*/ 99 w 448"/>
                <a:gd name="T7" fmla="*/ 38 h 607"/>
                <a:gd name="T8" fmla="*/ 66 w 448"/>
                <a:gd name="T9" fmla="*/ 65 h 607"/>
                <a:gd name="T10" fmla="*/ 40 w 448"/>
                <a:gd name="T11" fmla="*/ 99 h 607"/>
                <a:gd name="T12" fmla="*/ 19 w 448"/>
                <a:gd name="T13" fmla="*/ 137 h 607"/>
                <a:gd name="T14" fmla="*/ 5 w 448"/>
                <a:gd name="T15" fmla="*/ 178 h 607"/>
                <a:gd name="T16" fmla="*/ 0 w 448"/>
                <a:gd name="T17" fmla="*/ 223 h 607"/>
                <a:gd name="T18" fmla="*/ 2 w 448"/>
                <a:gd name="T19" fmla="*/ 236 h 607"/>
                <a:gd name="T20" fmla="*/ 6 w 448"/>
                <a:gd name="T21" fmla="*/ 261 h 607"/>
                <a:gd name="T22" fmla="*/ 15 w 448"/>
                <a:gd name="T23" fmla="*/ 290 h 607"/>
                <a:gd name="T24" fmla="*/ 36 w 448"/>
                <a:gd name="T25" fmla="*/ 335 h 607"/>
                <a:gd name="T26" fmla="*/ 72 w 448"/>
                <a:gd name="T27" fmla="*/ 399 h 607"/>
                <a:gd name="T28" fmla="*/ 113 w 448"/>
                <a:gd name="T29" fmla="*/ 462 h 607"/>
                <a:gd name="T30" fmla="*/ 154 w 448"/>
                <a:gd name="T31" fmla="*/ 518 h 607"/>
                <a:gd name="T32" fmla="*/ 215 w 448"/>
                <a:gd name="T33" fmla="*/ 596 h 607"/>
                <a:gd name="T34" fmla="*/ 225 w 448"/>
                <a:gd name="T35" fmla="*/ 607 h 607"/>
                <a:gd name="T36" fmla="*/ 260 w 448"/>
                <a:gd name="T37" fmla="*/ 564 h 607"/>
                <a:gd name="T38" fmla="*/ 316 w 448"/>
                <a:gd name="T39" fmla="*/ 492 h 607"/>
                <a:gd name="T40" fmla="*/ 357 w 448"/>
                <a:gd name="T41" fmla="*/ 431 h 607"/>
                <a:gd name="T42" fmla="*/ 397 w 448"/>
                <a:gd name="T43" fmla="*/ 367 h 607"/>
                <a:gd name="T44" fmla="*/ 428 w 448"/>
                <a:gd name="T45" fmla="*/ 305 h 607"/>
                <a:gd name="T46" fmla="*/ 438 w 448"/>
                <a:gd name="T47" fmla="*/ 275 h 607"/>
                <a:gd name="T48" fmla="*/ 446 w 448"/>
                <a:gd name="T49" fmla="*/ 248 h 607"/>
                <a:gd name="T50" fmla="*/ 448 w 448"/>
                <a:gd name="T51" fmla="*/ 223 h 607"/>
                <a:gd name="T52" fmla="*/ 447 w 448"/>
                <a:gd name="T53" fmla="*/ 200 h 607"/>
                <a:gd name="T54" fmla="*/ 438 w 448"/>
                <a:gd name="T55" fmla="*/ 156 h 607"/>
                <a:gd name="T56" fmla="*/ 421 w 448"/>
                <a:gd name="T57" fmla="*/ 117 h 607"/>
                <a:gd name="T58" fmla="*/ 397 w 448"/>
                <a:gd name="T59" fmla="*/ 81 h 607"/>
                <a:gd name="T60" fmla="*/ 367 w 448"/>
                <a:gd name="T61" fmla="*/ 50 h 607"/>
                <a:gd name="T62" fmla="*/ 331 w 448"/>
                <a:gd name="T63" fmla="*/ 26 h 607"/>
                <a:gd name="T64" fmla="*/ 291 w 448"/>
                <a:gd name="T65" fmla="*/ 10 h 607"/>
                <a:gd name="T66" fmla="*/ 247 w 448"/>
                <a:gd name="T67" fmla="*/ 1 h 607"/>
                <a:gd name="T68" fmla="*/ 225 w 448"/>
                <a:gd name="T69" fmla="*/ 0 h 607"/>
                <a:gd name="T70" fmla="*/ 225 w 448"/>
                <a:gd name="T71" fmla="*/ 288 h 607"/>
                <a:gd name="T72" fmla="*/ 210 w 448"/>
                <a:gd name="T73" fmla="*/ 286 h 607"/>
                <a:gd name="T74" fmla="*/ 197 w 448"/>
                <a:gd name="T75" fmla="*/ 282 h 607"/>
                <a:gd name="T76" fmla="*/ 174 w 448"/>
                <a:gd name="T77" fmla="*/ 267 h 607"/>
                <a:gd name="T78" fmla="*/ 158 w 448"/>
                <a:gd name="T79" fmla="*/ 244 h 607"/>
                <a:gd name="T80" fmla="*/ 155 w 448"/>
                <a:gd name="T81" fmla="*/ 230 h 607"/>
                <a:gd name="T82" fmla="*/ 152 w 448"/>
                <a:gd name="T83" fmla="*/ 216 h 607"/>
                <a:gd name="T84" fmla="*/ 154 w 448"/>
                <a:gd name="T85" fmla="*/ 208 h 607"/>
                <a:gd name="T86" fmla="*/ 156 w 448"/>
                <a:gd name="T87" fmla="*/ 194 h 607"/>
                <a:gd name="T88" fmla="*/ 165 w 448"/>
                <a:gd name="T89" fmla="*/ 176 h 607"/>
                <a:gd name="T90" fmla="*/ 185 w 448"/>
                <a:gd name="T91" fmla="*/ 156 h 607"/>
                <a:gd name="T92" fmla="*/ 203 w 448"/>
                <a:gd name="T93" fmla="*/ 147 h 607"/>
                <a:gd name="T94" fmla="*/ 217 w 448"/>
                <a:gd name="T95" fmla="*/ 145 h 607"/>
                <a:gd name="T96" fmla="*/ 225 w 448"/>
                <a:gd name="T97" fmla="*/ 144 h 607"/>
                <a:gd name="T98" fmla="*/ 239 w 448"/>
                <a:gd name="T99" fmla="*/ 146 h 607"/>
                <a:gd name="T100" fmla="*/ 253 w 448"/>
                <a:gd name="T101" fmla="*/ 149 h 607"/>
                <a:gd name="T102" fmla="*/ 276 w 448"/>
                <a:gd name="T103" fmla="*/ 164 h 607"/>
                <a:gd name="T104" fmla="*/ 291 w 448"/>
                <a:gd name="T105" fmla="*/ 187 h 607"/>
                <a:gd name="T106" fmla="*/ 295 w 448"/>
                <a:gd name="T107" fmla="*/ 201 h 607"/>
                <a:gd name="T108" fmla="*/ 296 w 448"/>
                <a:gd name="T109" fmla="*/ 216 h 607"/>
                <a:gd name="T110" fmla="*/ 296 w 448"/>
                <a:gd name="T111" fmla="*/ 223 h 607"/>
                <a:gd name="T112" fmla="*/ 293 w 448"/>
                <a:gd name="T113" fmla="*/ 237 h 607"/>
                <a:gd name="T114" fmla="*/ 284 w 448"/>
                <a:gd name="T115" fmla="*/ 255 h 607"/>
                <a:gd name="T116" fmla="*/ 265 w 448"/>
                <a:gd name="T117" fmla="*/ 275 h 607"/>
                <a:gd name="T118" fmla="*/ 246 w 448"/>
                <a:gd name="T119" fmla="*/ 284 h 607"/>
                <a:gd name="T120" fmla="*/ 232 w 448"/>
                <a:gd name="T121" fmla="*/ 288 h 607"/>
                <a:gd name="T122" fmla="*/ 225 w 448"/>
                <a:gd name="T123" fmla="*/ 28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" h="607">
                  <a:moveTo>
                    <a:pt x="225" y="0"/>
                  </a:moveTo>
                  <a:lnTo>
                    <a:pt x="225" y="0"/>
                  </a:lnTo>
                  <a:lnTo>
                    <a:pt x="202" y="1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7" y="17"/>
                  </a:lnTo>
                  <a:lnTo>
                    <a:pt x="118" y="26"/>
                  </a:lnTo>
                  <a:lnTo>
                    <a:pt x="99" y="38"/>
                  </a:lnTo>
                  <a:lnTo>
                    <a:pt x="82" y="50"/>
                  </a:lnTo>
                  <a:lnTo>
                    <a:pt x="66" y="65"/>
                  </a:lnTo>
                  <a:lnTo>
                    <a:pt x="52" y="81"/>
                  </a:lnTo>
                  <a:lnTo>
                    <a:pt x="40" y="99"/>
                  </a:lnTo>
                  <a:lnTo>
                    <a:pt x="28" y="117"/>
                  </a:lnTo>
                  <a:lnTo>
                    <a:pt x="19" y="137"/>
                  </a:lnTo>
                  <a:lnTo>
                    <a:pt x="11" y="156"/>
                  </a:lnTo>
                  <a:lnTo>
                    <a:pt x="5" y="178"/>
                  </a:lnTo>
                  <a:lnTo>
                    <a:pt x="2" y="200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2" y="236"/>
                  </a:lnTo>
                  <a:lnTo>
                    <a:pt x="4" y="248"/>
                  </a:lnTo>
                  <a:lnTo>
                    <a:pt x="6" y="261"/>
                  </a:lnTo>
                  <a:lnTo>
                    <a:pt x="11" y="275"/>
                  </a:lnTo>
                  <a:lnTo>
                    <a:pt x="15" y="290"/>
                  </a:lnTo>
                  <a:lnTo>
                    <a:pt x="21" y="305"/>
                  </a:lnTo>
                  <a:lnTo>
                    <a:pt x="36" y="335"/>
                  </a:lnTo>
                  <a:lnTo>
                    <a:pt x="53" y="367"/>
                  </a:lnTo>
                  <a:lnTo>
                    <a:pt x="72" y="399"/>
                  </a:lnTo>
                  <a:lnTo>
                    <a:pt x="91" y="431"/>
                  </a:lnTo>
                  <a:lnTo>
                    <a:pt x="113" y="462"/>
                  </a:lnTo>
                  <a:lnTo>
                    <a:pt x="134" y="492"/>
                  </a:lnTo>
                  <a:lnTo>
                    <a:pt x="154" y="518"/>
                  </a:lnTo>
                  <a:lnTo>
                    <a:pt x="189" y="564"/>
                  </a:lnTo>
                  <a:lnTo>
                    <a:pt x="215" y="596"/>
                  </a:lnTo>
                  <a:lnTo>
                    <a:pt x="225" y="607"/>
                  </a:lnTo>
                  <a:lnTo>
                    <a:pt x="225" y="607"/>
                  </a:lnTo>
                  <a:lnTo>
                    <a:pt x="234" y="596"/>
                  </a:lnTo>
                  <a:lnTo>
                    <a:pt x="260" y="564"/>
                  </a:lnTo>
                  <a:lnTo>
                    <a:pt x="295" y="518"/>
                  </a:lnTo>
                  <a:lnTo>
                    <a:pt x="316" y="492"/>
                  </a:lnTo>
                  <a:lnTo>
                    <a:pt x="337" y="462"/>
                  </a:lnTo>
                  <a:lnTo>
                    <a:pt x="357" y="431"/>
                  </a:lnTo>
                  <a:lnTo>
                    <a:pt x="377" y="399"/>
                  </a:lnTo>
                  <a:lnTo>
                    <a:pt x="397" y="367"/>
                  </a:lnTo>
                  <a:lnTo>
                    <a:pt x="413" y="335"/>
                  </a:lnTo>
                  <a:lnTo>
                    <a:pt x="428" y="305"/>
                  </a:lnTo>
                  <a:lnTo>
                    <a:pt x="434" y="290"/>
                  </a:lnTo>
                  <a:lnTo>
                    <a:pt x="438" y="275"/>
                  </a:lnTo>
                  <a:lnTo>
                    <a:pt x="443" y="261"/>
                  </a:lnTo>
                  <a:lnTo>
                    <a:pt x="446" y="248"/>
                  </a:lnTo>
                  <a:lnTo>
                    <a:pt x="447" y="236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7" y="200"/>
                  </a:lnTo>
                  <a:lnTo>
                    <a:pt x="444" y="178"/>
                  </a:lnTo>
                  <a:lnTo>
                    <a:pt x="438" y="156"/>
                  </a:lnTo>
                  <a:lnTo>
                    <a:pt x="430" y="137"/>
                  </a:lnTo>
                  <a:lnTo>
                    <a:pt x="421" y="117"/>
                  </a:lnTo>
                  <a:lnTo>
                    <a:pt x="410" y="99"/>
                  </a:lnTo>
                  <a:lnTo>
                    <a:pt x="397" y="81"/>
                  </a:lnTo>
                  <a:lnTo>
                    <a:pt x="383" y="65"/>
                  </a:lnTo>
                  <a:lnTo>
                    <a:pt x="367" y="50"/>
                  </a:lnTo>
                  <a:lnTo>
                    <a:pt x="349" y="38"/>
                  </a:lnTo>
                  <a:lnTo>
                    <a:pt x="331" y="26"/>
                  </a:lnTo>
                  <a:lnTo>
                    <a:pt x="311" y="17"/>
                  </a:lnTo>
                  <a:lnTo>
                    <a:pt x="291" y="10"/>
                  </a:lnTo>
                  <a:lnTo>
                    <a:pt x="270" y="4"/>
                  </a:lnTo>
                  <a:lnTo>
                    <a:pt x="247" y="1"/>
                  </a:lnTo>
                  <a:lnTo>
                    <a:pt x="225" y="0"/>
                  </a:lnTo>
                  <a:lnTo>
                    <a:pt x="225" y="0"/>
                  </a:lnTo>
                  <a:close/>
                  <a:moveTo>
                    <a:pt x="225" y="288"/>
                  </a:moveTo>
                  <a:lnTo>
                    <a:pt x="225" y="288"/>
                  </a:lnTo>
                  <a:lnTo>
                    <a:pt x="217" y="288"/>
                  </a:lnTo>
                  <a:lnTo>
                    <a:pt x="210" y="286"/>
                  </a:lnTo>
                  <a:lnTo>
                    <a:pt x="203" y="284"/>
                  </a:lnTo>
                  <a:lnTo>
                    <a:pt x="197" y="282"/>
                  </a:lnTo>
                  <a:lnTo>
                    <a:pt x="185" y="275"/>
                  </a:lnTo>
                  <a:lnTo>
                    <a:pt x="174" y="267"/>
                  </a:lnTo>
                  <a:lnTo>
                    <a:pt x="165" y="255"/>
                  </a:lnTo>
                  <a:lnTo>
                    <a:pt x="158" y="244"/>
                  </a:lnTo>
                  <a:lnTo>
                    <a:pt x="156" y="237"/>
                  </a:lnTo>
                  <a:lnTo>
                    <a:pt x="155" y="230"/>
                  </a:lnTo>
                  <a:lnTo>
                    <a:pt x="154" y="223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54" y="208"/>
                  </a:lnTo>
                  <a:lnTo>
                    <a:pt x="155" y="201"/>
                  </a:lnTo>
                  <a:lnTo>
                    <a:pt x="156" y="194"/>
                  </a:lnTo>
                  <a:lnTo>
                    <a:pt x="158" y="187"/>
                  </a:lnTo>
                  <a:lnTo>
                    <a:pt x="165" y="176"/>
                  </a:lnTo>
                  <a:lnTo>
                    <a:pt x="174" y="164"/>
                  </a:lnTo>
                  <a:lnTo>
                    <a:pt x="185" y="156"/>
                  </a:lnTo>
                  <a:lnTo>
                    <a:pt x="197" y="149"/>
                  </a:lnTo>
                  <a:lnTo>
                    <a:pt x="203" y="147"/>
                  </a:lnTo>
                  <a:lnTo>
                    <a:pt x="210" y="146"/>
                  </a:lnTo>
                  <a:lnTo>
                    <a:pt x="217" y="145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32" y="145"/>
                  </a:lnTo>
                  <a:lnTo>
                    <a:pt x="239" y="146"/>
                  </a:lnTo>
                  <a:lnTo>
                    <a:pt x="246" y="147"/>
                  </a:lnTo>
                  <a:lnTo>
                    <a:pt x="253" y="149"/>
                  </a:lnTo>
                  <a:lnTo>
                    <a:pt x="265" y="156"/>
                  </a:lnTo>
                  <a:lnTo>
                    <a:pt x="276" y="164"/>
                  </a:lnTo>
                  <a:lnTo>
                    <a:pt x="284" y="176"/>
                  </a:lnTo>
                  <a:lnTo>
                    <a:pt x="291" y="187"/>
                  </a:lnTo>
                  <a:lnTo>
                    <a:pt x="293" y="194"/>
                  </a:lnTo>
                  <a:lnTo>
                    <a:pt x="295" y="201"/>
                  </a:lnTo>
                  <a:lnTo>
                    <a:pt x="296" y="208"/>
                  </a:lnTo>
                  <a:lnTo>
                    <a:pt x="296" y="216"/>
                  </a:lnTo>
                  <a:lnTo>
                    <a:pt x="296" y="216"/>
                  </a:lnTo>
                  <a:lnTo>
                    <a:pt x="296" y="223"/>
                  </a:lnTo>
                  <a:lnTo>
                    <a:pt x="295" y="230"/>
                  </a:lnTo>
                  <a:lnTo>
                    <a:pt x="293" y="237"/>
                  </a:lnTo>
                  <a:lnTo>
                    <a:pt x="291" y="244"/>
                  </a:lnTo>
                  <a:lnTo>
                    <a:pt x="284" y="255"/>
                  </a:lnTo>
                  <a:lnTo>
                    <a:pt x="276" y="267"/>
                  </a:lnTo>
                  <a:lnTo>
                    <a:pt x="265" y="275"/>
                  </a:lnTo>
                  <a:lnTo>
                    <a:pt x="253" y="282"/>
                  </a:lnTo>
                  <a:lnTo>
                    <a:pt x="246" y="284"/>
                  </a:lnTo>
                  <a:lnTo>
                    <a:pt x="239" y="286"/>
                  </a:lnTo>
                  <a:lnTo>
                    <a:pt x="232" y="288"/>
                  </a:lnTo>
                  <a:lnTo>
                    <a:pt x="225" y="288"/>
                  </a:lnTo>
                  <a:lnTo>
                    <a:pt x="225" y="288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3179" y="2138"/>
              <a:ext cx="294" cy="123"/>
            </a:xfrm>
            <a:custGeom>
              <a:avLst/>
              <a:gdLst>
                <a:gd name="T0" fmla="*/ 587 w 587"/>
                <a:gd name="T1" fmla="*/ 242 h 244"/>
                <a:gd name="T2" fmla="*/ 577 w 587"/>
                <a:gd name="T3" fmla="*/ 226 h 244"/>
                <a:gd name="T4" fmla="*/ 570 w 587"/>
                <a:gd name="T5" fmla="*/ 207 h 244"/>
                <a:gd name="T6" fmla="*/ 562 w 587"/>
                <a:gd name="T7" fmla="*/ 169 h 244"/>
                <a:gd name="T8" fmla="*/ 561 w 587"/>
                <a:gd name="T9" fmla="*/ 138 h 244"/>
                <a:gd name="T10" fmla="*/ 561 w 587"/>
                <a:gd name="T11" fmla="*/ 82 h 244"/>
                <a:gd name="T12" fmla="*/ 560 w 587"/>
                <a:gd name="T13" fmla="*/ 74 h 244"/>
                <a:gd name="T14" fmla="*/ 557 w 587"/>
                <a:gd name="T15" fmla="*/ 58 h 244"/>
                <a:gd name="T16" fmla="*/ 551 w 587"/>
                <a:gd name="T17" fmla="*/ 43 h 244"/>
                <a:gd name="T18" fmla="*/ 541 w 587"/>
                <a:gd name="T19" fmla="*/ 30 h 244"/>
                <a:gd name="T20" fmla="*/ 531 w 587"/>
                <a:gd name="T21" fmla="*/ 18 h 244"/>
                <a:gd name="T22" fmla="*/ 517 w 587"/>
                <a:gd name="T23" fmla="*/ 9 h 244"/>
                <a:gd name="T24" fmla="*/ 502 w 587"/>
                <a:gd name="T25" fmla="*/ 3 h 244"/>
                <a:gd name="T26" fmla="*/ 486 w 587"/>
                <a:gd name="T27" fmla="*/ 0 h 244"/>
                <a:gd name="T28" fmla="*/ 82 w 587"/>
                <a:gd name="T29" fmla="*/ 0 h 244"/>
                <a:gd name="T30" fmla="*/ 74 w 587"/>
                <a:gd name="T31" fmla="*/ 0 h 244"/>
                <a:gd name="T32" fmla="*/ 57 w 587"/>
                <a:gd name="T33" fmla="*/ 3 h 244"/>
                <a:gd name="T34" fmla="*/ 43 w 587"/>
                <a:gd name="T35" fmla="*/ 9 h 244"/>
                <a:gd name="T36" fmla="*/ 30 w 587"/>
                <a:gd name="T37" fmla="*/ 18 h 244"/>
                <a:gd name="T38" fmla="*/ 18 w 587"/>
                <a:gd name="T39" fmla="*/ 30 h 244"/>
                <a:gd name="T40" fmla="*/ 9 w 587"/>
                <a:gd name="T41" fmla="*/ 43 h 244"/>
                <a:gd name="T42" fmla="*/ 3 w 587"/>
                <a:gd name="T43" fmla="*/ 58 h 244"/>
                <a:gd name="T44" fmla="*/ 0 w 587"/>
                <a:gd name="T45" fmla="*/ 74 h 244"/>
                <a:gd name="T46" fmla="*/ 0 w 587"/>
                <a:gd name="T47" fmla="*/ 124 h 244"/>
                <a:gd name="T48" fmla="*/ 0 w 587"/>
                <a:gd name="T49" fmla="*/ 134 h 244"/>
                <a:gd name="T50" fmla="*/ 3 w 587"/>
                <a:gd name="T51" fmla="*/ 150 h 244"/>
                <a:gd name="T52" fmla="*/ 9 w 587"/>
                <a:gd name="T53" fmla="*/ 165 h 244"/>
                <a:gd name="T54" fmla="*/ 18 w 587"/>
                <a:gd name="T55" fmla="*/ 177 h 244"/>
                <a:gd name="T56" fmla="*/ 30 w 587"/>
                <a:gd name="T57" fmla="*/ 189 h 244"/>
                <a:gd name="T58" fmla="*/ 43 w 587"/>
                <a:gd name="T59" fmla="*/ 197 h 244"/>
                <a:gd name="T60" fmla="*/ 57 w 587"/>
                <a:gd name="T61" fmla="*/ 204 h 244"/>
                <a:gd name="T62" fmla="*/ 74 w 587"/>
                <a:gd name="T63" fmla="*/ 207 h 244"/>
                <a:gd name="T64" fmla="*/ 478 w 587"/>
                <a:gd name="T65" fmla="*/ 207 h 244"/>
                <a:gd name="T66" fmla="*/ 486 w 587"/>
                <a:gd name="T67" fmla="*/ 207 h 244"/>
                <a:gd name="T68" fmla="*/ 502 w 587"/>
                <a:gd name="T69" fmla="*/ 204 h 244"/>
                <a:gd name="T70" fmla="*/ 509 w 587"/>
                <a:gd name="T71" fmla="*/ 202 h 244"/>
                <a:gd name="T72" fmla="*/ 531 w 587"/>
                <a:gd name="T73" fmla="*/ 210 h 244"/>
                <a:gd name="T74" fmla="*/ 568 w 587"/>
                <a:gd name="T75" fmla="*/ 230 h 244"/>
                <a:gd name="T76" fmla="*/ 586 w 587"/>
                <a:gd name="T77" fmla="*/ 244 h 244"/>
                <a:gd name="T78" fmla="*/ 587 w 587"/>
                <a:gd name="T79" fmla="*/ 244 h 244"/>
                <a:gd name="T80" fmla="*/ 587 w 587"/>
                <a:gd name="T81" fmla="*/ 24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244">
                  <a:moveTo>
                    <a:pt x="587" y="242"/>
                  </a:moveTo>
                  <a:lnTo>
                    <a:pt x="587" y="242"/>
                  </a:lnTo>
                  <a:lnTo>
                    <a:pt x="582" y="235"/>
                  </a:lnTo>
                  <a:lnTo>
                    <a:pt x="577" y="226"/>
                  </a:lnTo>
                  <a:lnTo>
                    <a:pt x="574" y="217"/>
                  </a:lnTo>
                  <a:lnTo>
                    <a:pt x="570" y="207"/>
                  </a:lnTo>
                  <a:lnTo>
                    <a:pt x="566" y="188"/>
                  </a:lnTo>
                  <a:lnTo>
                    <a:pt x="562" y="169"/>
                  </a:lnTo>
                  <a:lnTo>
                    <a:pt x="561" y="152"/>
                  </a:lnTo>
                  <a:lnTo>
                    <a:pt x="561" y="138"/>
                  </a:lnTo>
                  <a:lnTo>
                    <a:pt x="561" y="124"/>
                  </a:lnTo>
                  <a:lnTo>
                    <a:pt x="561" y="82"/>
                  </a:lnTo>
                  <a:lnTo>
                    <a:pt x="561" y="82"/>
                  </a:lnTo>
                  <a:lnTo>
                    <a:pt x="560" y="74"/>
                  </a:lnTo>
                  <a:lnTo>
                    <a:pt x="559" y="66"/>
                  </a:lnTo>
                  <a:lnTo>
                    <a:pt x="557" y="58"/>
                  </a:lnTo>
                  <a:lnTo>
                    <a:pt x="554" y="50"/>
                  </a:lnTo>
                  <a:lnTo>
                    <a:pt x="551" y="43"/>
                  </a:lnTo>
                  <a:lnTo>
                    <a:pt x="547" y="36"/>
                  </a:lnTo>
                  <a:lnTo>
                    <a:pt x="541" y="30"/>
                  </a:lnTo>
                  <a:lnTo>
                    <a:pt x="537" y="24"/>
                  </a:lnTo>
                  <a:lnTo>
                    <a:pt x="531" y="18"/>
                  </a:lnTo>
                  <a:lnTo>
                    <a:pt x="524" y="14"/>
                  </a:lnTo>
                  <a:lnTo>
                    <a:pt x="517" y="9"/>
                  </a:lnTo>
                  <a:lnTo>
                    <a:pt x="510" y="6"/>
                  </a:lnTo>
                  <a:lnTo>
                    <a:pt x="502" y="3"/>
                  </a:lnTo>
                  <a:lnTo>
                    <a:pt x="495" y="1"/>
                  </a:lnTo>
                  <a:lnTo>
                    <a:pt x="486" y="0"/>
                  </a:lnTo>
                  <a:lnTo>
                    <a:pt x="4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9"/>
                  </a:lnTo>
                  <a:lnTo>
                    <a:pt x="36" y="14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4" y="36"/>
                  </a:lnTo>
                  <a:lnTo>
                    <a:pt x="9" y="43"/>
                  </a:lnTo>
                  <a:lnTo>
                    <a:pt x="6" y="50"/>
                  </a:lnTo>
                  <a:lnTo>
                    <a:pt x="3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34"/>
                  </a:lnTo>
                  <a:lnTo>
                    <a:pt x="1" y="142"/>
                  </a:lnTo>
                  <a:lnTo>
                    <a:pt x="3" y="150"/>
                  </a:lnTo>
                  <a:lnTo>
                    <a:pt x="6" y="157"/>
                  </a:lnTo>
                  <a:lnTo>
                    <a:pt x="9" y="165"/>
                  </a:lnTo>
                  <a:lnTo>
                    <a:pt x="14" y="171"/>
                  </a:lnTo>
                  <a:lnTo>
                    <a:pt x="18" y="177"/>
                  </a:lnTo>
                  <a:lnTo>
                    <a:pt x="24" y="183"/>
                  </a:lnTo>
                  <a:lnTo>
                    <a:pt x="30" y="189"/>
                  </a:lnTo>
                  <a:lnTo>
                    <a:pt x="36" y="194"/>
                  </a:lnTo>
                  <a:lnTo>
                    <a:pt x="43" y="197"/>
                  </a:lnTo>
                  <a:lnTo>
                    <a:pt x="49" y="200"/>
                  </a:lnTo>
                  <a:lnTo>
                    <a:pt x="57" y="204"/>
                  </a:lnTo>
                  <a:lnTo>
                    <a:pt x="66" y="206"/>
                  </a:lnTo>
                  <a:lnTo>
                    <a:pt x="74" y="207"/>
                  </a:lnTo>
                  <a:lnTo>
                    <a:pt x="82" y="207"/>
                  </a:lnTo>
                  <a:lnTo>
                    <a:pt x="478" y="207"/>
                  </a:lnTo>
                  <a:lnTo>
                    <a:pt x="478" y="207"/>
                  </a:lnTo>
                  <a:lnTo>
                    <a:pt x="486" y="207"/>
                  </a:lnTo>
                  <a:lnTo>
                    <a:pt x="494" y="206"/>
                  </a:lnTo>
                  <a:lnTo>
                    <a:pt x="502" y="204"/>
                  </a:lnTo>
                  <a:lnTo>
                    <a:pt x="509" y="202"/>
                  </a:lnTo>
                  <a:lnTo>
                    <a:pt x="509" y="202"/>
                  </a:lnTo>
                  <a:lnTo>
                    <a:pt x="521" y="205"/>
                  </a:lnTo>
                  <a:lnTo>
                    <a:pt x="531" y="210"/>
                  </a:lnTo>
                  <a:lnTo>
                    <a:pt x="549" y="219"/>
                  </a:lnTo>
                  <a:lnTo>
                    <a:pt x="568" y="230"/>
                  </a:lnTo>
                  <a:lnTo>
                    <a:pt x="586" y="244"/>
                  </a:lnTo>
                  <a:lnTo>
                    <a:pt x="586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2"/>
                  </a:lnTo>
                  <a:lnTo>
                    <a:pt x="587" y="242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3159" y="2004"/>
              <a:ext cx="294" cy="122"/>
            </a:xfrm>
            <a:custGeom>
              <a:avLst/>
              <a:gdLst>
                <a:gd name="T0" fmla="*/ 0 w 587"/>
                <a:gd name="T1" fmla="*/ 243 h 244"/>
                <a:gd name="T2" fmla="*/ 10 w 587"/>
                <a:gd name="T3" fmla="*/ 227 h 244"/>
                <a:gd name="T4" fmla="*/ 17 w 587"/>
                <a:gd name="T5" fmla="*/ 208 h 244"/>
                <a:gd name="T6" fmla="*/ 25 w 587"/>
                <a:gd name="T7" fmla="*/ 170 h 244"/>
                <a:gd name="T8" fmla="*/ 26 w 587"/>
                <a:gd name="T9" fmla="*/ 139 h 244"/>
                <a:gd name="T10" fmla="*/ 26 w 587"/>
                <a:gd name="T11" fmla="*/ 82 h 244"/>
                <a:gd name="T12" fmla="*/ 27 w 587"/>
                <a:gd name="T13" fmla="*/ 74 h 244"/>
                <a:gd name="T14" fmla="*/ 30 w 587"/>
                <a:gd name="T15" fmla="*/ 58 h 244"/>
                <a:gd name="T16" fmla="*/ 36 w 587"/>
                <a:gd name="T17" fmla="*/ 43 h 244"/>
                <a:gd name="T18" fmla="*/ 46 w 587"/>
                <a:gd name="T19" fmla="*/ 29 h 244"/>
                <a:gd name="T20" fmla="*/ 56 w 587"/>
                <a:gd name="T21" fmla="*/ 19 h 244"/>
                <a:gd name="T22" fmla="*/ 70 w 587"/>
                <a:gd name="T23" fmla="*/ 10 h 244"/>
                <a:gd name="T24" fmla="*/ 85 w 587"/>
                <a:gd name="T25" fmla="*/ 4 h 244"/>
                <a:gd name="T26" fmla="*/ 101 w 587"/>
                <a:gd name="T27" fmla="*/ 1 h 244"/>
                <a:gd name="T28" fmla="*/ 505 w 587"/>
                <a:gd name="T29" fmla="*/ 0 h 244"/>
                <a:gd name="T30" fmla="*/ 513 w 587"/>
                <a:gd name="T31" fmla="*/ 1 h 244"/>
                <a:gd name="T32" fmla="*/ 529 w 587"/>
                <a:gd name="T33" fmla="*/ 4 h 244"/>
                <a:gd name="T34" fmla="*/ 544 w 587"/>
                <a:gd name="T35" fmla="*/ 10 h 244"/>
                <a:gd name="T36" fmla="*/ 557 w 587"/>
                <a:gd name="T37" fmla="*/ 19 h 244"/>
                <a:gd name="T38" fmla="*/ 569 w 587"/>
                <a:gd name="T39" fmla="*/ 29 h 244"/>
                <a:gd name="T40" fmla="*/ 578 w 587"/>
                <a:gd name="T41" fmla="*/ 43 h 244"/>
                <a:gd name="T42" fmla="*/ 584 w 587"/>
                <a:gd name="T43" fmla="*/ 58 h 244"/>
                <a:gd name="T44" fmla="*/ 587 w 587"/>
                <a:gd name="T45" fmla="*/ 74 h 244"/>
                <a:gd name="T46" fmla="*/ 587 w 587"/>
                <a:gd name="T47" fmla="*/ 125 h 244"/>
                <a:gd name="T48" fmla="*/ 587 w 587"/>
                <a:gd name="T49" fmla="*/ 133 h 244"/>
                <a:gd name="T50" fmla="*/ 584 w 587"/>
                <a:gd name="T51" fmla="*/ 149 h 244"/>
                <a:gd name="T52" fmla="*/ 578 w 587"/>
                <a:gd name="T53" fmla="*/ 164 h 244"/>
                <a:gd name="T54" fmla="*/ 569 w 587"/>
                <a:gd name="T55" fmla="*/ 178 h 244"/>
                <a:gd name="T56" fmla="*/ 557 w 587"/>
                <a:gd name="T57" fmla="*/ 188 h 244"/>
                <a:gd name="T58" fmla="*/ 544 w 587"/>
                <a:gd name="T59" fmla="*/ 198 h 244"/>
                <a:gd name="T60" fmla="*/ 529 w 587"/>
                <a:gd name="T61" fmla="*/ 205 h 244"/>
                <a:gd name="T62" fmla="*/ 513 w 587"/>
                <a:gd name="T63" fmla="*/ 207 h 244"/>
                <a:gd name="T64" fmla="*/ 109 w 587"/>
                <a:gd name="T65" fmla="*/ 208 h 244"/>
                <a:gd name="T66" fmla="*/ 101 w 587"/>
                <a:gd name="T67" fmla="*/ 207 h 244"/>
                <a:gd name="T68" fmla="*/ 85 w 587"/>
                <a:gd name="T69" fmla="*/ 205 h 244"/>
                <a:gd name="T70" fmla="*/ 78 w 587"/>
                <a:gd name="T71" fmla="*/ 202 h 244"/>
                <a:gd name="T72" fmla="*/ 56 w 587"/>
                <a:gd name="T73" fmla="*/ 209 h 244"/>
                <a:gd name="T74" fmla="*/ 19 w 587"/>
                <a:gd name="T75" fmla="*/ 231 h 244"/>
                <a:gd name="T76" fmla="*/ 1 w 587"/>
                <a:gd name="T77" fmla="*/ 244 h 244"/>
                <a:gd name="T78" fmla="*/ 0 w 587"/>
                <a:gd name="T79" fmla="*/ 244 h 244"/>
                <a:gd name="T80" fmla="*/ 0 w 587"/>
                <a:gd name="T81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244">
                  <a:moveTo>
                    <a:pt x="0" y="243"/>
                  </a:moveTo>
                  <a:lnTo>
                    <a:pt x="0" y="243"/>
                  </a:lnTo>
                  <a:lnTo>
                    <a:pt x="5" y="235"/>
                  </a:lnTo>
                  <a:lnTo>
                    <a:pt x="10" y="227"/>
                  </a:lnTo>
                  <a:lnTo>
                    <a:pt x="13" y="217"/>
                  </a:lnTo>
                  <a:lnTo>
                    <a:pt x="17" y="208"/>
                  </a:lnTo>
                  <a:lnTo>
                    <a:pt x="21" y="188"/>
                  </a:lnTo>
                  <a:lnTo>
                    <a:pt x="25" y="170"/>
                  </a:lnTo>
                  <a:lnTo>
                    <a:pt x="26" y="153"/>
                  </a:lnTo>
                  <a:lnTo>
                    <a:pt x="26" y="139"/>
                  </a:lnTo>
                  <a:lnTo>
                    <a:pt x="26" y="125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7" y="74"/>
                  </a:lnTo>
                  <a:lnTo>
                    <a:pt x="28" y="66"/>
                  </a:lnTo>
                  <a:lnTo>
                    <a:pt x="30" y="58"/>
                  </a:lnTo>
                  <a:lnTo>
                    <a:pt x="33" y="50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6" y="29"/>
                  </a:lnTo>
                  <a:lnTo>
                    <a:pt x="50" y="24"/>
                  </a:lnTo>
                  <a:lnTo>
                    <a:pt x="56" y="19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7" y="6"/>
                  </a:lnTo>
                  <a:lnTo>
                    <a:pt x="85" y="4"/>
                  </a:lnTo>
                  <a:lnTo>
                    <a:pt x="92" y="2"/>
                  </a:lnTo>
                  <a:lnTo>
                    <a:pt x="101" y="1"/>
                  </a:lnTo>
                  <a:lnTo>
                    <a:pt x="109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13" y="1"/>
                  </a:lnTo>
                  <a:lnTo>
                    <a:pt x="521" y="2"/>
                  </a:lnTo>
                  <a:lnTo>
                    <a:pt x="529" y="4"/>
                  </a:lnTo>
                  <a:lnTo>
                    <a:pt x="538" y="6"/>
                  </a:lnTo>
                  <a:lnTo>
                    <a:pt x="544" y="10"/>
                  </a:lnTo>
                  <a:lnTo>
                    <a:pt x="551" y="14"/>
                  </a:lnTo>
                  <a:lnTo>
                    <a:pt x="557" y="19"/>
                  </a:lnTo>
                  <a:lnTo>
                    <a:pt x="563" y="24"/>
                  </a:lnTo>
                  <a:lnTo>
                    <a:pt x="569" y="29"/>
                  </a:lnTo>
                  <a:lnTo>
                    <a:pt x="573" y="36"/>
                  </a:lnTo>
                  <a:lnTo>
                    <a:pt x="578" y="43"/>
                  </a:lnTo>
                  <a:lnTo>
                    <a:pt x="581" y="50"/>
                  </a:lnTo>
                  <a:lnTo>
                    <a:pt x="584" y="58"/>
                  </a:lnTo>
                  <a:lnTo>
                    <a:pt x="586" y="66"/>
                  </a:lnTo>
                  <a:lnTo>
                    <a:pt x="587" y="74"/>
                  </a:lnTo>
                  <a:lnTo>
                    <a:pt x="587" y="82"/>
                  </a:lnTo>
                  <a:lnTo>
                    <a:pt x="587" y="125"/>
                  </a:lnTo>
                  <a:lnTo>
                    <a:pt x="587" y="125"/>
                  </a:lnTo>
                  <a:lnTo>
                    <a:pt x="587" y="133"/>
                  </a:lnTo>
                  <a:lnTo>
                    <a:pt x="586" y="142"/>
                  </a:lnTo>
                  <a:lnTo>
                    <a:pt x="584" y="149"/>
                  </a:lnTo>
                  <a:lnTo>
                    <a:pt x="581" y="157"/>
                  </a:lnTo>
                  <a:lnTo>
                    <a:pt x="578" y="164"/>
                  </a:lnTo>
                  <a:lnTo>
                    <a:pt x="573" y="171"/>
                  </a:lnTo>
                  <a:lnTo>
                    <a:pt x="569" y="178"/>
                  </a:lnTo>
                  <a:lnTo>
                    <a:pt x="563" y="184"/>
                  </a:lnTo>
                  <a:lnTo>
                    <a:pt x="557" y="188"/>
                  </a:lnTo>
                  <a:lnTo>
                    <a:pt x="551" y="194"/>
                  </a:lnTo>
                  <a:lnTo>
                    <a:pt x="544" y="198"/>
                  </a:lnTo>
                  <a:lnTo>
                    <a:pt x="538" y="201"/>
                  </a:lnTo>
                  <a:lnTo>
                    <a:pt x="529" y="205"/>
                  </a:lnTo>
                  <a:lnTo>
                    <a:pt x="521" y="206"/>
                  </a:lnTo>
                  <a:lnTo>
                    <a:pt x="513" y="207"/>
                  </a:lnTo>
                  <a:lnTo>
                    <a:pt x="505" y="208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1" y="207"/>
                  </a:lnTo>
                  <a:lnTo>
                    <a:pt x="93" y="206"/>
                  </a:lnTo>
                  <a:lnTo>
                    <a:pt x="85" y="205"/>
                  </a:lnTo>
                  <a:lnTo>
                    <a:pt x="78" y="202"/>
                  </a:lnTo>
                  <a:lnTo>
                    <a:pt x="78" y="202"/>
                  </a:lnTo>
                  <a:lnTo>
                    <a:pt x="66" y="206"/>
                  </a:lnTo>
                  <a:lnTo>
                    <a:pt x="56" y="209"/>
                  </a:lnTo>
                  <a:lnTo>
                    <a:pt x="38" y="220"/>
                  </a:lnTo>
                  <a:lnTo>
                    <a:pt x="19" y="231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3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276" y="2180"/>
              <a:ext cx="26" cy="26"/>
            </a:xfrm>
            <a:custGeom>
              <a:avLst/>
              <a:gdLst>
                <a:gd name="T0" fmla="*/ 51 w 51"/>
                <a:gd name="T1" fmla="*/ 26 h 52"/>
                <a:gd name="T2" fmla="*/ 51 w 51"/>
                <a:gd name="T3" fmla="*/ 26 h 52"/>
                <a:gd name="T4" fmla="*/ 51 w 51"/>
                <a:gd name="T5" fmla="*/ 31 h 52"/>
                <a:gd name="T6" fmla="*/ 49 w 51"/>
                <a:gd name="T7" fmla="*/ 36 h 52"/>
                <a:gd name="T8" fmla="*/ 47 w 51"/>
                <a:gd name="T9" fmla="*/ 40 h 52"/>
                <a:gd name="T10" fmla="*/ 45 w 51"/>
                <a:gd name="T11" fmla="*/ 44 h 52"/>
                <a:gd name="T12" fmla="*/ 40 w 51"/>
                <a:gd name="T13" fmla="*/ 47 h 52"/>
                <a:gd name="T14" fmla="*/ 36 w 51"/>
                <a:gd name="T15" fmla="*/ 49 h 52"/>
                <a:gd name="T16" fmla="*/ 31 w 51"/>
                <a:gd name="T17" fmla="*/ 52 h 52"/>
                <a:gd name="T18" fmla="*/ 26 w 51"/>
                <a:gd name="T19" fmla="*/ 52 h 52"/>
                <a:gd name="T20" fmla="*/ 26 w 51"/>
                <a:gd name="T21" fmla="*/ 52 h 52"/>
                <a:gd name="T22" fmla="*/ 20 w 51"/>
                <a:gd name="T23" fmla="*/ 52 h 52"/>
                <a:gd name="T24" fmla="*/ 16 w 51"/>
                <a:gd name="T25" fmla="*/ 49 h 52"/>
                <a:gd name="T26" fmla="*/ 11 w 51"/>
                <a:gd name="T27" fmla="*/ 47 h 52"/>
                <a:gd name="T28" fmla="*/ 8 w 51"/>
                <a:gd name="T29" fmla="*/ 44 h 52"/>
                <a:gd name="T30" fmla="*/ 4 w 51"/>
                <a:gd name="T31" fmla="*/ 40 h 52"/>
                <a:gd name="T32" fmla="*/ 2 w 51"/>
                <a:gd name="T33" fmla="*/ 36 h 52"/>
                <a:gd name="T34" fmla="*/ 1 w 51"/>
                <a:gd name="T35" fmla="*/ 31 h 52"/>
                <a:gd name="T36" fmla="*/ 0 w 51"/>
                <a:gd name="T37" fmla="*/ 26 h 52"/>
                <a:gd name="T38" fmla="*/ 0 w 51"/>
                <a:gd name="T39" fmla="*/ 26 h 52"/>
                <a:gd name="T40" fmla="*/ 1 w 51"/>
                <a:gd name="T41" fmla="*/ 21 h 52"/>
                <a:gd name="T42" fmla="*/ 2 w 51"/>
                <a:gd name="T43" fmla="*/ 16 h 52"/>
                <a:gd name="T44" fmla="*/ 4 w 51"/>
                <a:gd name="T45" fmla="*/ 11 h 52"/>
                <a:gd name="T46" fmla="*/ 8 w 51"/>
                <a:gd name="T47" fmla="*/ 8 h 52"/>
                <a:gd name="T48" fmla="*/ 11 w 51"/>
                <a:gd name="T49" fmla="*/ 5 h 52"/>
                <a:gd name="T50" fmla="*/ 16 w 51"/>
                <a:gd name="T51" fmla="*/ 2 h 52"/>
                <a:gd name="T52" fmla="*/ 20 w 51"/>
                <a:gd name="T53" fmla="*/ 1 h 52"/>
                <a:gd name="T54" fmla="*/ 26 w 51"/>
                <a:gd name="T55" fmla="*/ 0 h 52"/>
                <a:gd name="T56" fmla="*/ 26 w 51"/>
                <a:gd name="T57" fmla="*/ 0 h 52"/>
                <a:gd name="T58" fmla="*/ 31 w 51"/>
                <a:gd name="T59" fmla="*/ 1 h 52"/>
                <a:gd name="T60" fmla="*/ 36 w 51"/>
                <a:gd name="T61" fmla="*/ 2 h 52"/>
                <a:gd name="T62" fmla="*/ 40 w 51"/>
                <a:gd name="T63" fmla="*/ 5 h 52"/>
                <a:gd name="T64" fmla="*/ 45 w 51"/>
                <a:gd name="T65" fmla="*/ 8 h 52"/>
                <a:gd name="T66" fmla="*/ 47 w 51"/>
                <a:gd name="T67" fmla="*/ 11 h 52"/>
                <a:gd name="T68" fmla="*/ 49 w 51"/>
                <a:gd name="T69" fmla="*/ 16 h 52"/>
                <a:gd name="T70" fmla="*/ 51 w 51"/>
                <a:gd name="T71" fmla="*/ 21 h 52"/>
                <a:gd name="T72" fmla="*/ 51 w 51"/>
                <a:gd name="T73" fmla="*/ 26 h 52"/>
                <a:gd name="T74" fmla="*/ 51 w 51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52">
                  <a:moveTo>
                    <a:pt x="51" y="26"/>
                  </a:moveTo>
                  <a:lnTo>
                    <a:pt x="51" y="26"/>
                  </a:lnTo>
                  <a:lnTo>
                    <a:pt x="51" y="31"/>
                  </a:lnTo>
                  <a:lnTo>
                    <a:pt x="49" y="36"/>
                  </a:lnTo>
                  <a:lnTo>
                    <a:pt x="47" y="40"/>
                  </a:lnTo>
                  <a:lnTo>
                    <a:pt x="45" y="44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0" y="52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5" y="8"/>
                  </a:lnTo>
                  <a:lnTo>
                    <a:pt x="47" y="11"/>
                  </a:lnTo>
                  <a:lnTo>
                    <a:pt x="49" y="16"/>
                  </a:lnTo>
                  <a:lnTo>
                    <a:pt x="51" y="21"/>
                  </a:lnTo>
                  <a:lnTo>
                    <a:pt x="51" y="2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313" y="2180"/>
              <a:ext cx="25" cy="26"/>
            </a:xfrm>
            <a:custGeom>
              <a:avLst/>
              <a:gdLst>
                <a:gd name="T0" fmla="*/ 51 w 51"/>
                <a:gd name="T1" fmla="*/ 26 h 52"/>
                <a:gd name="T2" fmla="*/ 51 w 51"/>
                <a:gd name="T3" fmla="*/ 26 h 52"/>
                <a:gd name="T4" fmla="*/ 51 w 51"/>
                <a:gd name="T5" fmla="*/ 31 h 52"/>
                <a:gd name="T6" fmla="*/ 50 w 51"/>
                <a:gd name="T7" fmla="*/ 36 h 52"/>
                <a:gd name="T8" fmla="*/ 48 w 51"/>
                <a:gd name="T9" fmla="*/ 40 h 52"/>
                <a:gd name="T10" fmla="*/ 44 w 51"/>
                <a:gd name="T11" fmla="*/ 44 h 52"/>
                <a:gd name="T12" fmla="*/ 41 w 51"/>
                <a:gd name="T13" fmla="*/ 47 h 52"/>
                <a:gd name="T14" fmla="*/ 36 w 51"/>
                <a:gd name="T15" fmla="*/ 49 h 52"/>
                <a:gd name="T16" fmla="*/ 31 w 51"/>
                <a:gd name="T17" fmla="*/ 52 h 52"/>
                <a:gd name="T18" fmla="*/ 26 w 51"/>
                <a:gd name="T19" fmla="*/ 52 h 52"/>
                <a:gd name="T20" fmla="*/ 26 w 51"/>
                <a:gd name="T21" fmla="*/ 52 h 52"/>
                <a:gd name="T22" fmla="*/ 21 w 51"/>
                <a:gd name="T23" fmla="*/ 52 h 52"/>
                <a:gd name="T24" fmla="*/ 15 w 51"/>
                <a:gd name="T25" fmla="*/ 49 h 52"/>
                <a:gd name="T26" fmla="*/ 12 w 51"/>
                <a:gd name="T27" fmla="*/ 47 h 52"/>
                <a:gd name="T28" fmla="*/ 7 w 51"/>
                <a:gd name="T29" fmla="*/ 44 h 52"/>
                <a:gd name="T30" fmla="*/ 4 w 51"/>
                <a:gd name="T31" fmla="*/ 40 h 52"/>
                <a:gd name="T32" fmla="*/ 1 w 51"/>
                <a:gd name="T33" fmla="*/ 36 h 52"/>
                <a:gd name="T34" fmla="*/ 0 w 51"/>
                <a:gd name="T35" fmla="*/ 31 h 52"/>
                <a:gd name="T36" fmla="*/ 0 w 51"/>
                <a:gd name="T37" fmla="*/ 26 h 52"/>
                <a:gd name="T38" fmla="*/ 0 w 51"/>
                <a:gd name="T39" fmla="*/ 26 h 52"/>
                <a:gd name="T40" fmla="*/ 0 w 51"/>
                <a:gd name="T41" fmla="*/ 21 h 52"/>
                <a:gd name="T42" fmla="*/ 1 w 51"/>
                <a:gd name="T43" fmla="*/ 16 h 52"/>
                <a:gd name="T44" fmla="*/ 4 w 51"/>
                <a:gd name="T45" fmla="*/ 11 h 52"/>
                <a:gd name="T46" fmla="*/ 7 w 51"/>
                <a:gd name="T47" fmla="*/ 8 h 52"/>
                <a:gd name="T48" fmla="*/ 12 w 51"/>
                <a:gd name="T49" fmla="*/ 5 h 52"/>
                <a:gd name="T50" fmla="*/ 15 w 51"/>
                <a:gd name="T51" fmla="*/ 2 h 52"/>
                <a:gd name="T52" fmla="*/ 21 w 51"/>
                <a:gd name="T53" fmla="*/ 1 h 52"/>
                <a:gd name="T54" fmla="*/ 26 w 51"/>
                <a:gd name="T55" fmla="*/ 0 h 52"/>
                <a:gd name="T56" fmla="*/ 26 w 51"/>
                <a:gd name="T57" fmla="*/ 0 h 52"/>
                <a:gd name="T58" fmla="*/ 31 w 51"/>
                <a:gd name="T59" fmla="*/ 1 h 52"/>
                <a:gd name="T60" fmla="*/ 36 w 51"/>
                <a:gd name="T61" fmla="*/ 2 h 52"/>
                <a:gd name="T62" fmla="*/ 41 w 51"/>
                <a:gd name="T63" fmla="*/ 5 h 52"/>
                <a:gd name="T64" fmla="*/ 44 w 51"/>
                <a:gd name="T65" fmla="*/ 8 h 52"/>
                <a:gd name="T66" fmla="*/ 48 w 51"/>
                <a:gd name="T67" fmla="*/ 11 h 52"/>
                <a:gd name="T68" fmla="*/ 50 w 51"/>
                <a:gd name="T69" fmla="*/ 16 h 52"/>
                <a:gd name="T70" fmla="*/ 51 w 51"/>
                <a:gd name="T71" fmla="*/ 21 h 52"/>
                <a:gd name="T72" fmla="*/ 51 w 51"/>
                <a:gd name="T73" fmla="*/ 26 h 52"/>
                <a:gd name="T74" fmla="*/ 51 w 51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52">
                  <a:moveTo>
                    <a:pt x="51" y="26"/>
                  </a:moveTo>
                  <a:lnTo>
                    <a:pt x="51" y="26"/>
                  </a:lnTo>
                  <a:lnTo>
                    <a:pt x="51" y="31"/>
                  </a:lnTo>
                  <a:lnTo>
                    <a:pt x="50" y="36"/>
                  </a:lnTo>
                  <a:lnTo>
                    <a:pt x="48" y="40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1" y="52"/>
                  </a:lnTo>
                  <a:lnTo>
                    <a:pt x="15" y="49"/>
                  </a:lnTo>
                  <a:lnTo>
                    <a:pt x="12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1" y="5"/>
                  </a:lnTo>
                  <a:lnTo>
                    <a:pt x="44" y="8"/>
                  </a:lnTo>
                  <a:lnTo>
                    <a:pt x="48" y="11"/>
                  </a:lnTo>
                  <a:lnTo>
                    <a:pt x="50" y="16"/>
                  </a:lnTo>
                  <a:lnTo>
                    <a:pt x="51" y="21"/>
                  </a:lnTo>
                  <a:lnTo>
                    <a:pt x="51" y="2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349" y="2180"/>
              <a:ext cx="26" cy="26"/>
            </a:xfrm>
            <a:custGeom>
              <a:avLst/>
              <a:gdLst>
                <a:gd name="T0" fmla="*/ 52 w 52"/>
                <a:gd name="T1" fmla="*/ 26 h 52"/>
                <a:gd name="T2" fmla="*/ 52 w 52"/>
                <a:gd name="T3" fmla="*/ 26 h 52"/>
                <a:gd name="T4" fmla="*/ 51 w 52"/>
                <a:gd name="T5" fmla="*/ 31 h 52"/>
                <a:gd name="T6" fmla="*/ 49 w 52"/>
                <a:gd name="T7" fmla="*/ 36 h 52"/>
                <a:gd name="T8" fmla="*/ 47 w 52"/>
                <a:gd name="T9" fmla="*/ 40 h 52"/>
                <a:gd name="T10" fmla="*/ 44 w 52"/>
                <a:gd name="T11" fmla="*/ 44 h 52"/>
                <a:gd name="T12" fmla="*/ 40 w 52"/>
                <a:gd name="T13" fmla="*/ 47 h 52"/>
                <a:gd name="T14" fmla="*/ 36 w 52"/>
                <a:gd name="T15" fmla="*/ 49 h 52"/>
                <a:gd name="T16" fmla="*/ 31 w 52"/>
                <a:gd name="T17" fmla="*/ 52 h 52"/>
                <a:gd name="T18" fmla="*/ 25 w 52"/>
                <a:gd name="T19" fmla="*/ 52 h 52"/>
                <a:gd name="T20" fmla="*/ 25 w 52"/>
                <a:gd name="T21" fmla="*/ 52 h 52"/>
                <a:gd name="T22" fmla="*/ 21 w 52"/>
                <a:gd name="T23" fmla="*/ 52 h 52"/>
                <a:gd name="T24" fmla="*/ 16 w 52"/>
                <a:gd name="T25" fmla="*/ 49 h 52"/>
                <a:gd name="T26" fmla="*/ 11 w 52"/>
                <a:gd name="T27" fmla="*/ 47 h 52"/>
                <a:gd name="T28" fmla="*/ 7 w 52"/>
                <a:gd name="T29" fmla="*/ 44 h 52"/>
                <a:gd name="T30" fmla="*/ 4 w 52"/>
                <a:gd name="T31" fmla="*/ 40 h 52"/>
                <a:gd name="T32" fmla="*/ 2 w 52"/>
                <a:gd name="T33" fmla="*/ 36 h 52"/>
                <a:gd name="T34" fmla="*/ 0 w 52"/>
                <a:gd name="T35" fmla="*/ 31 h 52"/>
                <a:gd name="T36" fmla="*/ 0 w 52"/>
                <a:gd name="T37" fmla="*/ 26 h 52"/>
                <a:gd name="T38" fmla="*/ 0 w 52"/>
                <a:gd name="T39" fmla="*/ 26 h 52"/>
                <a:gd name="T40" fmla="*/ 0 w 52"/>
                <a:gd name="T41" fmla="*/ 21 h 52"/>
                <a:gd name="T42" fmla="*/ 2 w 52"/>
                <a:gd name="T43" fmla="*/ 16 h 52"/>
                <a:gd name="T44" fmla="*/ 4 w 52"/>
                <a:gd name="T45" fmla="*/ 11 h 52"/>
                <a:gd name="T46" fmla="*/ 7 w 52"/>
                <a:gd name="T47" fmla="*/ 8 h 52"/>
                <a:gd name="T48" fmla="*/ 11 w 52"/>
                <a:gd name="T49" fmla="*/ 5 h 52"/>
                <a:gd name="T50" fmla="*/ 16 w 52"/>
                <a:gd name="T51" fmla="*/ 2 h 52"/>
                <a:gd name="T52" fmla="*/ 21 w 52"/>
                <a:gd name="T53" fmla="*/ 1 h 52"/>
                <a:gd name="T54" fmla="*/ 25 w 52"/>
                <a:gd name="T55" fmla="*/ 0 h 52"/>
                <a:gd name="T56" fmla="*/ 25 w 52"/>
                <a:gd name="T57" fmla="*/ 0 h 52"/>
                <a:gd name="T58" fmla="*/ 31 w 52"/>
                <a:gd name="T59" fmla="*/ 1 h 52"/>
                <a:gd name="T60" fmla="*/ 36 w 52"/>
                <a:gd name="T61" fmla="*/ 2 h 52"/>
                <a:gd name="T62" fmla="*/ 40 w 52"/>
                <a:gd name="T63" fmla="*/ 5 h 52"/>
                <a:gd name="T64" fmla="*/ 44 w 52"/>
                <a:gd name="T65" fmla="*/ 8 h 52"/>
                <a:gd name="T66" fmla="*/ 47 w 52"/>
                <a:gd name="T67" fmla="*/ 11 h 52"/>
                <a:gd name="T68" fmla="*/ 49 w 52"/>
                <a:gd name="T69" fmla="*/ 16 h 52"/>
                <a:gd name="T70" fmla="*/ 51 w 52"/>
                <a:gd name="T71" fmla="*/ 21 h 52"/>
                <a:gd name="T72" fmla="*/ 52 w 52"/>
                <a:gd name="T73" fmla="*/ 26 h 52"/>
                <a:gd name="T74" fmla="*/ 52 w 52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2" y="26"/>
                  </a:lnTo>
                  <a:lnTo>
                    <a:pt x="51" y="31"/>
                  </a:lnTo>
                  <a:lnTo>
                    <a:pt x="49" y="36"/>
                  </a:lnTo>
                  <a:lnTo>
                    <a:pt x="47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4" y="8"/>
                  </a:lnTo>
                  <a:lnTo>
                    <a:pt x="47" y="11"/>
                  </a:lnTo>
                  <a:lnTo>
                    <a:pt x="49" y="16"/>
                  </a:lnTo>
                  <a:lnTo>
                    <a:pt x="51" y="21"/>
                  </a:lnTo>
                  <a:lnTo>
                    <a:pt x="52" y="2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 userDrawn="1"/>
          </p:nvSpPr>
          <p:spPr bwMode="auto">
            <a:xfrm>
              <a:off x="3211" y="2046"/>
              <a:ext cx="206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 userDrawn="1"/>
          </p:nvSpPr>
          <p:spPr bwMode="auto">
            <a:xfrm>
              <a:off x="3211" y="2075"/>
              <a:ext cx="107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819" y="6443663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9.3.1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什麼是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交易平臺？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就上述三個方式來看，存貨都是無法避免的，差別只在於誰必須負擔存貨成本。在電子商務發展的初期，大多數的人認為網路開店是一種零存貨的經營方式，商家只是在網頁中放上商品照片及介紹，並不需要有實際的商品庫存，只需在顧客下單後，再請廠商出貨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這樣的形式很類似上述的託售。商家提供放置「商品」的空間，提供商品的介紹與解說，並負責銷售場所的維護與銷售流程的執行。這樣的模式也可說是眾多網路商城的營運模式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59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9.3.1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什麼是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交易平臺？</a:t>
            </a:r>
            <a:endParaRPr lang="zh-TW" altLang="en-US" sz="2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28767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0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9.3.1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什麼是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交易平臺？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在這個模式下，供應商是以間接的方式參與</a:t>
            </a:r>
            <a:r>
              <a:rPr lang="en-US" altLang="zh-TW" dirty="0"/>
              <a:t>B2C</a:t>
            </a:r>
            <a:r>
              <a:rPr lang="zh-TW" altLang="zh-TW" dirty="0"/>
              <a:t>電子商務，前段的交易過程主要是由購物網站與消費者互動，供應商只是幕後提供商品的廠商。在交易成立後，購物網站、供應商與消費者間的資訊流就變得極為重要，以利消費者即時了解交易處理進度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49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9.3.2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交易平臺的效益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對購物網站而言，經營</a:t>
            </a:r>
            <a:r>
              <a:rPr lang="en-US" altLang="zh-TW" dirty="0"/>
              <a:t>B2C</a:t>
            </a:r>
            <a:r>
              <a:rPr lang="zh-TW" altLang="zh-TW" dirty="0"/>
              <a:t>平臺是個低存貨成本的通路。而存貨成本</a:t>
            </a:r>
            <a:r>
              <a:rPr lang="zh-TW" altLang="zh-TW" dirty="0" smtClean="0"/>
              <a:t>降低</a:t>
            </a:r>
            <a:r>
              <a:rPr lang="zh-TW" altLang="zh-TW" dirty="0"/>
              <a:t>的優點不只發生在店家，對供應商而言，同樣有好處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以網路商城供應商的角色參與電子商務活動，還有下列好處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專注於企業核心活動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對許多製造商而言，其專長是生產製造流程的管理，而非行銷業務，對於網際網路與電子商務的了解也不深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群聚效果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網路商城是比任何實體商店規模都大得多的超級賣場，其提供了最多元的商品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提高信任度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信任一直是電子商務成功最基本的課題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58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9.3.2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交易平臺的效益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dirty="0"/>
              <a:t>根據資策會</a:t>
            </a:r>
            <a:r>
              <a:rPr lang="en-US" altLang="zh-TW" dirty="0"/>
              <a:t>2019</a:t>
            </a:r>
            <a:r>
              <a:rPr lang="zh-HK" altLang="zh-TW" dirty="0"/>
              <a:t>年的調查，雖然近幾年許多企業開始經營官網</a:t>
            </a:r>
            <a:r>
              <a:rPr lang="zh-TW" altLang="zh-TW" dirty="0"/>
              <a:t>，</a:t>
            </a:r>
            <a:r>
              <a:rPr lang="zh-HK" altLang="zh-TW" dirty="0"/>
              <a:t>社群平臺也成為另一個新興的交易平臺，但有</a:t>
            </a:r>
            <a:r>
              <a:rPr lang="en-US" altLang="zh-TW" dirty="0"/>
              <a:t>95% </a:t>
            </a:r>
            <a:r>
              <a:rPr lang="zh-HK" altLang="zh-TW" dirty="0"/>
              <a:t>網友仍習慣使用商城購物</a:t>
            </a:r>
            <a:r>
              <a:rPr lang="zh-TW" altLang="zh-TW" dirty="0"/>
              <a:t>，</a:t>
            </a:r>
            <a:r>
              <a:rPr lang="zh-HK" altLang="zh-TW" dirty="0"/>
              <a:t>包括了</a:t>
            </a:r>
            <a:r>
              <a:rPr lang="en-US" altLang="zh-TW" dirty="0" err="1"/>
              <a:t>PChome</a:t>
            </a:r>
            <a:r>
              <a:rPr lang="zh-HK" altLang="zh-TW" dirty="0"/>
              <a:t>、蝦皮商城、</a:t>
            </a:r>
            <a:r>
              <a:rPr lang="en-US" altLang="zh-TW" dirty="0" err="1"/>
              <a:t>momo</a:t>
            </a:r>
            <a:r>
              <a:rPr lang="zh-HK" altLang="zh-TW" dirty="0"/>
              <a:t>購物網等</a:t>
            </a:r>
            <a:r>
              <a:rPr lang="zh-TW" altLang="zh-TW" dirty="0"/>
              <a:t>，</a:t>
            </a:r>
            <a:r>
              <a:rPr lang="zh-HK" altLang="zh-TW" dirty="0"/>
              <a:t>都是極受歡迎的平臺</a:t>
            </a:r>
            <a:r>
              <a:rPr lang="zh-HK" altLang="zh-TW" dirty="0" smtClean="0"/>
              <a:t>。</a:t>
            </a:r>
            <a:endParaRPr lang="en-US" altLang="zh-HK" dirty="0" smtClean="0"/>
          </a:p>
          <a:p>
            <a:r>
              <a:rPr lang="zh-HK" altLang="zh-TW" dirty="0" smtClean="0"/>
              <a:t>消費者</a:t>
            </a:r>
            <a:r>
              <a:rPr lang="zh-HK" altLang="zh-TW" dirty="0"/>
              <a:t>網購的金額雖然逐年提高，但網購平臺的數</a:t>
            </a:r>
            <a:r>
              <a:rPr lang="zh-TW" altLang="zh-TW" dirty="0"/>
              <a:t>量</a:t>
            </a:r>
            <a:r>
              <a:rPr lang="zh-HK" altLang="zh-TW" dirty="0"/>
              <a:t>則是漸漸趨於穩定</a:t>
            </a:r>
            <a:r>
              <a:rPr lang="zh-TW" altLang="zh-TW" dirty="0"/>
              <a:t>，</a:t>
            </a:r>
            <a:r>
              <a:rPr lang="zh-HK" altLang="zh-TW" dirty="0"/>
              <a:t>顯示消費者的忠誠度已</a:t>
            </a:r>
            <a:r>
              <a:rPr lang="zh-TW" altLang="zh-TW" dirty="0"/>
              <a:t>經</a:t>
            </a:r>
            <a:r>
              <a:rPr lang="zh-HK" altLang="zh-TW" dirty="0"/>
              <a:t>開始出現</a:t>
            </a:r>
            <a:r>
              <a:rPr lang="zh-TW" altLang="zh-TW" dirty="0"/>
              <a:t>，</a:t>
            </a:r>
            <a:r>
              <a:rPr lang="zh-HK" altLang="zh-TW" dirty="0"/>
              <a:t>雖然未必忠誠於單一的商城</a:t>
            </a:r>
            <a:r>
              <a:rPr lang="zh-TW" altLang="zh-TW" dirty="0"/>
              <a:t>，</a:t>
            </a:r>
            <a:r>
              <a:rPr lang="zh-HK" altLang="zh-TW" dirty="0"/>
              <a:t>但會集中於少數幾個平臺消費。未來商城的經營會愈來愈偏向大型</a:t>
            </a:r>
            <a:r>
              <a:rPr lang="zh-TW" altLang="zh-TW" dirty="0"/>
              <a:t>，</a:t>
            </a:r>
            <a:r>
              <a:rPr lang="zh-HK" altLang="zh-TW" dirty="0"/>
              <a:t>競爭也更為辛苦。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82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9.3.2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交易平臺的效益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6609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7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9.4</a:t>
            </a:r>
            <a:r>
              <a:rPr lang="zh-TW" altLang="en-US" dirty="0"/>
              <a:t>  </a:t>
            </a:r>
            <a:r>
              <a:rPr lang="en-US" altLang="zh-TW" dirty="0">
                <a:effectLst/>
              </a:rPr>
              <a:t>B2B2C</a:t>
            </a:r>
            <a:r>
              <a:rPr lang="zh-TW" altLang="zh-TW" dirty="0">
                <a:effectLst/>
              </a:rPr>
              <a:t>網路服務平臺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顧名思義，網路服務平臺服務商就是提供平臺，讓商家得以在網路上進行</a:t>
            </a:r>
            <a:r>
              <a:rPr lang="en-US" altLang="zh-TW" dirty="0"/>
              <a:t>B2C</a:t>
            </a:r>
            <a:r>
              <a:rPr lang="zh-TW" altLang="zh-TW" dirty="0"/>
              <a:t>交易服務。這種形式的中間商所形成的電子商務營運模式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77307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6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9.4.1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電子商務的定義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003300"/>
                </a:solidFill>
              </a:rPr>
              <a:t>企業對企業對顧客</a:t>
            </a:r>
            <a:r>
              <a:rPr lang="en-US" altLang="zh-TW" dirty="0">
                <a:solidFill>
                  <a:srgbClr val="003300"/>
                </a:solidFill>
              </a:rPr>
              <a:t> (Business to Business to Customer, B2B2C) </a:t>
            </a:r>
            <a:r>
              <a:rPr lang="zh-TW" altLang="zh-TW" dirty="0"/>
              <a:t>是網路上一種新型態的供應商，其主要工作是提供買方與賣方接觸的平臺。我們可以將平臺分成開店平臺與服務平臺兩類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所謂開店平臺是指提供平臺，讓有需要的小商家可在平臺上，建置商家的專屬頁面，以銷售商品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我們可將此類開店平臺想成實體店鋪中的購物中心</a:t>
            </a:r>
            <a:r>
              <a:rPr lang="en-US" altLang="zh-TW" dirty="0"/>
              <a:t> (shopping mall)</a:t>
            </a:r>
            <a:r>
              <a:rPr lang="zh-TW" altLang="zh-TW" dirty="0"/>
              <a:t>，其是個集結了眾多小商家的空間，消費者雖然是到購物中心購物，但並非直接與購物中心交易，而是與個別的小商家交易。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768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9.4.1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電子商務的定義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另一類則是讓業者可以透過平臺銷售商品或服務的</a:t>
            </a:r>
            <a:r>
              <a:rPr lang="en-US" altLang="zh-TW" dirty="0"/>
              <a:t>B2B2C</a:t>
            </a:r>
            <a:r>
              <a:rPr lang="zh-TW" altLang="zh-TW" dirty="0"/>
              <a:t>服務平臺，與第一類最大的差別在於商家在平臺上並非開店，而只是將商品在平臺上「寄賣」。平臺提供必要的金流、商流、資訊流，甚至是物流服務，但真正的交易還是發生在商家與消費者之間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盈</a:t>
            </a:r>
            <a:r>
              <a:rPr lang="zh-TW" altLang="zh-TW" dirty="0"/>
              <a:t>科泛利是</a:t>
            </a:r>
            <a:r>
              <a:rPr lang="en-US" altLang="zh-TW" dirty="0"/>
              <a:t>2009</a:t>
            </a:r>
            <a:r>
              <a:rPr lang="zh-TW" altLang="zh-TW" dirty="0"/>
              <a:t>年所成立的公司，活動通平</a:t>
            </a:r>
            <a:r>
              <a:rPr lang="zh-TW" altLang="zh-TW" dirty="0" smtClean="0"/>
              <a:t>臺</a:t>
            </a:r>
            <a:r>
              <a:rPr lang="zh-TW" altLang="zh-TW" dirty="0"/>
              <a:t>為其主要的營運項目，其目的是提供活動主辦單位一個完整的票</a:t>
            </a:r>
            <a:r>
              <a:rPr lang="zh-TW" altLang="zh-TW" dirty="0" smtClean="0"/>
              <a:t>券</a:t>
            </a:r>
            <a:r>
              <a:rPr lang="zh-TW" altLang="zh-TW" dirty="0"/>
              <a:t>服務平臺。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1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9.4.1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電子商務的定義</a:t>
            </a:r>
            <a:endParaRPr lang="zh-TW" alt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73" y="1340768"/>
            <a:ext cx="590867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9.1</a:t>
            </a:r>
            <a:r>
              <a:rPr lang="zh-TW" altLang="en-US" dirty="0"/>
              <a:t>  </a:t>
            </a:r>
            <a:r>
              <a:rPr lang="zh-TW" altLang="zh-TW" dirty="0">
                <a:effectLst/>
              </a:rPr>
              <a:t>商務活動中的中間商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4459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2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9.4.2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電子商務的經營模式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en-US" altLang="zh-TW" dirty="0" smtClean="0"/>
              <a:t>B2B2C</a:t>
            </a:r>
            <a:r>
              <a:rPr lang="zh-TW" altLang="zh-TW" dirty="0"/>
              <a:t>平臺服務商扮演的是第三方的角色，主要工作在促成交易的進行。因此會形成如圖</a:t>
            </a:r>
            <a:r>
              <a:rPr lang="en-US" altLang="zh-TW" dirty="0"/>
              <a:t>9.9</a:t>
            </a:r>
            <a:r>
              <a:rPr lang="zh-TW" altLang="zh-TW" dirty="0"/>
              <a:t>的</a:t>
            </a:r>
            <a:r>
              <a:rPr lang="en-US" altLang="zh-TW" dirty="0"/>
              <a:t>B2B2C</a:t>
            </a:r>
            <a:r>
              <a:rPr lang="zh-TW" altLang="zh-TW" dirty="0"/>
              <a:t>電子商務模式。第一個</a:t>
            </a:r>
            <a:r>
              <a:rPr lang="en-US" altLang="zh-TW" dirty="0"/>
              <a:t>B</a:t>
            </a:r>
            <a:r>
              <a:rPr lang="zh-TW" altLang="zh-TW" dirty="0"/>
              <a:t>代表平臺服務提供者，第二個</a:t>
            </a:r>
            <a:r>
              <a:rPr lang="en-US" altLang="zh-TW" dirty="0"/>
              <a:t>B</a:t>
            </a:r>
            <a:r>
              <a:rPr lang="zh-TW" altLang="zh-TW" dirty="0"/>
              <a:t>代表利用平臺提供商品或服務的企業，</a:t>
            </a:r>
            <a:r>
              <a:rPr lang="en-US" altLang="zh-TW" dirty="0"/>
              <a:t>C</a:t>
            </a:r>
            <a:r>
              <a:rPr lang="zh-TW" altLang="zh-TW" dirty="0"/>
              <a:t>代表的就是消費者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在這個模式下，平臺業者主要的工作是進行買方與賣方的媒合，再從中賺取服務費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1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9.4.2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電子商務的經營模式</a:t>
            </a:r>
            <a:endParaRPr lang="zh-TW" alt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84521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9.4.3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電子商務的效益及風險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近年來，</a:t>
            </a:r>
            <a:r>
              <a:rPr lang="en-US" altLang="zh-TW" dirty="0"/>
              <a:t>B2B2C</a:t>
            </a:r>
            <a:r>
              <a:rPr lang="zh-TW" altLang="zh-TW" dirty="0"/>
              <a:t>網路服務平臺愈來愈多，這樣的</a:t>
            </a:r>
            <a:r>
              <a:rPr lang="en-US" altLang="zh-TW" dirty="0"/>
              <a:t>B2B2C</a:t>
            </a:r>
            <a:r>
              <a:rPr lang="zh-TW" altLang="zh-TW" dirty="0"/>
              <a:t>平臺服務對買賣雙方帶來什麼樣的好處呢</a:t>
            </a:r>
            <a:r>
              <a:rPr lang="zh-TW" altLang="zh-TW" dirty="0" smtClean="0"/>
              <a:t>？</a:t>
            </a:r>
            <a:endParaRPr lang="zh-TW" altLang="zh-TW" dirty="0"/>
          </a:p>
          <a:p>
            <a:r>
              <a:rPr lang="zh-TW" altLang="zh-TW" dirty="0"/>
              <a:t>對買方而言，其好處包括下列幾項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降低搜尋成本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所謂搜尋成本係指消費者為了獲取資訊，而付出的各項成本。網際網路的出現，讓使用者無須出門，就可取得所需資訊，大幅降低了搜尋成本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減少交易風險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交易平臺對加入的賣方會進行資格的審核，當發生糾紛時，消費者較不會發生求助無門的狀況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90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9.4.3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電子商務的效益及風險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對賣方而言，其優點則有</a:t>
            </a:r>
            <a:r>
              <a:rPr lang="zh-TW" altLang="zh-TW" dirty="0" smtClean="0"/>
              <a:t>：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降低電子商務進入門檻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en-US" altLang="zh-TW" dirty="0"/>
              <a:t>B2B2C</a:t>
            </a:r>
            <a:r>
              <a:rPr lang="zh-TW" altLang="zh-TW" dirty="0"/>
              <a:t>平臺在近年來有快速增加的趨勢，許多小型企業的經營，會選擇從此類平臺開始</a:t>
            </a:r>
            <a:r>
              <a:rPr lang="zh-TW" altLang="zh-TW" dirty="0" smtClean="0">
                <a:solidFill>
                  <a:srgbClr val="000066"/>
                </a:solidFill>
              </a:rPr>
              <a:t>。</a:t>
            </a:r>
            <a:endParaRPr lang="en-US" altLang="zh-TW" dirty="0">
              <a:solidFill>
                <a:srgbClr val="000066"/>
              </a:solidFill>
            </a:endParaRPr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群聚效應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隨著網路商家數量快速成長，消費者樂於在單一平臺上比較多個賣家，從中進行選擇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提高消費者購買意願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在知名的</a:t>
            </a:r>
            <a:r>
              <a:rPr lang="en-US" altLang="zh-TW" dirty="0"/>
              <a:t>B2B2C</a:t>
            </a:r>
            <a:r>
              <a:rPr lang="zh-TW" altLang="zh-TW" dirty="0"/>
              <a:t>平臺上開店，讓許多消費者將對平臺的信任轉移到商家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6125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>
                <a:solidFill>
                  <a:srgbClr val="660066"/>
                </a:solidFill>
              </a:rPr>
              <a:t>9.4.3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電子商務的效益及風險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然而，在</a:t>
            </a:r>
            <a:r>
              <a:rPr lang="en-US" altLang="zh-TW" dirty="0"/>
              <a:t>B2B2C</a:t>
            </a:r>
            <a:r>
              <a:rPr lang="zh-TW" altLang="zh-TW" dirty="0"/>
              <a:t>平臺上開店，也並非全然沒有缺點。首先，大多數的平臺業者會提供良好的搜尋與分類功能，讓消費者可以快速地找到想買的商品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49" y="2276872"/>
            <a:ext cx="534116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9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9.4.4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電子商務的獲利模式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對平臺業者而言，經營</a:t>
            </a:r>
            <a:r>
              <a:rPr lang="en-US" altLang="zh-TW" dirty="0"/>
              <a:t>B2B2C</a:t>
            </a:r>
            <a:r>
              <a:rPr lang="zh-TW" altLang="zh-TW" dirty="0"/>
              <a:t>平臺的重點在於平臺維運並維繫與商家的合作關係，以及吸引消費者前來「逛街」。因此其對消費者端的經營較少，大抵是以整體商店街的活動為主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平臺業者可提供的服務相當多元，除了軟硬體平臺外，還可提供各項的加值服務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從成本效益的角度來分析，</a:t>
            </a:r>
            <a:r>
              <a:rPr lang="en-US" altLang="zh-TW" dirty="0"/>
              <a:t>B2B2C</a:t>
            </a:r>
            <a:r>
              <a:rPr lang="zh-TW" altLang="zh-TW" dirty="0"/>
              <a:t>平臺業者最主要的成本在於初期的平臺建置，與上線後的平臺維運，這些都屬於固定成本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9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9.4.4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電子商務的獲利模式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平臺使用費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或稱為開店平臺的開店費，亦即對想在平臺上開店的業者，收取一筆使用費，付費後，即可在一定期限內使用該平臺進行銷售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商品上架費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商家開店後，另外依上架銷售的商品數量，收取上架費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成交手續費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針對每一筆成交的商品，收取一定成數的手續費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作業處理費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在交易過程中，因使用平臺業者所提供的功能，而必須支付的費用，像是購物車等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加值服務費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為了商店的營運可另外付費購置的加值服務，像是行銷、物流、金流等由平臺業者所提供的服務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86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9.4.4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電子商務的獲利模式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業者並非上述所有的費用都會收取，對商家而言，在網路上經營的利潤並不高，若還需支付平臺業者過多的費用，將降低其效益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除此之外，亦有平臺業者結合第三方業者提供開店商家服務。金財通商務科技服務股份有限公司在</a:t>
            </a:r>
            <a:r>
              <a:rPr lang="en-US" altLang="zh-TW" dirty="0"/>
              <a:t>2010</a:t>
            </a:r>
            <a:r>
              <a:rPr lang="zh-TW" altLang="zh-TW" dirty="0"/>
              <a:t>年即與臺灣樂天市場、智邦生活館、統一速達</a:t>
            </a:r>
            <a:r>
              <a:rPr lang="en-US" altLang="zh-TW" dirty="0"/>
              <a:t> ( </a:t>
            </a:r>
            <a:r>
              <a:rPr lang="zh-TW" altLang="zh-TW" dirty="0"/>
              <a:t>黑貓</a:t>
            </a:r>
            <a:r>
              <a:rPr lang="en-US" altLang="zh-TW" dirty="0"/>
              <a:t> ) </a:t>
            </a:r>
            <a:r>
              <a:rPr lang="zh-TW" altLang="zh-TW" dirty="0"/>
              <a:t>等平臺合作，提供在平臺上開店的商家網路行銷服務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由於是與平臺業者合作，因此平臺業者會協助介紹在其平臺上開店的小型商家。平臺業者除可抽取佣金外，若商家經營獲得改善，未來平臺業者也能收取更多的成交手續費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86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9.5</a:t>
            </a:r>
            <a:r>
              <a:rPr lang="zh-TW" altLang="en-US" dirty="0"/>
              <a:t>  </a:t>
            </a:r>
            <a:r>
              <a:rPr lang="zh-TW" altLang="zh-TW" dirty="0">
                <a:effectLst/>
              </a:rPr>
              <a:t>第三方服務平臺</a:t>
            </a:r>
            <a:r>
              <a:rPr lang="zh-TW" altLang="en-US" dirty="0">
                <a:effectLst/>
              </a:rPr>
              <a:t> </a:t>
            </a:r>
            <a:r>
              <a:rPr lang="en-US" altLang="zh-TW" dirty="0">
                <a:effectLst/>
              </a:rPr>
              <a:t>–</a:t>
            </a:r>
            <a:r>
              <a:rPr lang="zh-TW" altLang="en-US" dirty="0">
                <a:effectLst/>
              </a:rPr>
              <a:t>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9.5.1</a:t>
            </a:r>
            <a:r>
              <a:rPr lang="zh-TW" altLang="en-US" sz="2800" dirty="0">
                <a:solidFill>
                  <a:srgbClr val="660066"/>
                </a:solidFill>
                <a:effectLst/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第三方金流服務平臺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金流服務一直是電子商務活動的重要議題之一，其重要性可分成幾個方面來說明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便利性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對消費者而言，線上交易的最大好處之一即在於提供了極高的便利</a:t>
            </a:r>
            <a:r>
              <a:rPr lang="zh-TW" altLang="zh-TW" dirty="0" smtClean="0"/>
              <a:t>性。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安全性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線上支付往往包含了消費者個人隱私資料的傳輸，完善的金流服務必須確保消費者的個資不會遭人竊取或冒用，消費者才願意使用線上支付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可靠性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金流服務的可靠性除了強調交易能正常執行外，也必須要正確執行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即時性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在支付發生的同時，即能立即反應在自己的帳戶上，商家也應在最短時間內取得付款資訊，以利後續的出貨作業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05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9.5.1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第三方金流服務平臺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然而，建置完善的金流支付系統，不僅有技術面的難度，也受到法令的限制。對許多商家而言，自行提供金流服務可說是不可能的任務。因此，提供專業金流服務平臺的業者就出現了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2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9.1.1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傳統供應鏈活動中的中間商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從專業分工的角度思考，若供應商與買方之間，全都是做直接接觸，那麼，隨著供應商與買方的增加，買方與賣方間連結的數量將呈指數成長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zh-TW" dirty="0"/>
              <a:t>形成如圖</a:t>
            </a:r>
            <a:r>
              <a:rPr lang="en-US" altLang="zh-TW" dirty="0"/>
              <a:t>9.1</a:t>
            </a:r>
            <a:r>
              <a:rPr lang="zh-TW" altLang="zh-TW" dirty="0"/>
              <a:t>的供應鏈</a:t>
            </a:r>
            <a:r>
              <a:rPr lang="zh-TW" altLang="zh-TW" dirty="0" smtClean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457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9.5.2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第三方憑證服務平臺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電子商務交易活動中，由於交易發生在虛擬的環境中，交易雙方無法看見彼此，使得詐騙事件層出不窮。對消費者而言，和一個不確定是否真的存在的對象交易，是一件高風險的事，這使得民眾對電子商務的接受度降低，或是有很多的猶豫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第三方憑證服務是指由買方及賣方之外公正的第三者，透過發放數位簽章的方式，驗證買方或賣方的</a:t>
            </a:r>
            <a:r>
              <a:rPr lang="zh-TW" altLang="zh-TW" dirty="0" smtClean="0"/>
              <a:t>身分。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823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9.5.2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第三方憑證服務平臺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除了政府單位，金融機構也常是發放憑證的單位。這主要是因為不論是企業還是消費者，都會有與金融機構往來的需求。金融機構也通常擁有相當完整的顧客資料，包括財務資料，這使得金融機構有足夠的能力作為憑證發放單位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此外，近年來為了進一步保障信用卡交易的安全性，亦有企業推出了信用卡動態密碼身分認證服務平臺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1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9.5.3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網際網路代管服務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所謂</a:t>
            </a:r>
            <a:r>
              <a:rPr lang="zh-TW" altLang="zh-TW" dirty="0">
                <a:solidFill>
                  <a:srgbClr val="003300"/>
                </a:solidFill>
              </a:rPr>
              <a:t>網際網路代管服務</a:t>
            </a:r>
            <a:r>
              <a:rPr lang="en-US" altLang="zh-TW" dirty="0">
                <a:solidFill>
                  <a:srgbClr val="003300"/>
                </a:solidFill>
              </a:rPr>
              <a:t> (internet hosting service) </a:t>
            </a:r>
            <a:r>
              <a:rPr lang="zh-TW" altLang="zh-TW" dirty="0"/>
              <a:t>是指代替企業管理提供服務所需的各種類型網際網路伺服器。在介紹網際網路代管服務前，我們不妨先了解一下何謂</a:t>
            </a:r>
            <a:r>
              <a:rPr lang="zh-TW" altLang="zh-TW" dirty="0">
                <a:solidFill>
                  <a:srgbClr val="003300"/>
                </a:solidFill>
              </a:rPr>
              <a:t>網際網路資料中心</a:t>
            </a:r>
            <a:r>
              <a:rPr lang="en-US" altLang="zh-TW" dirty="0">
                <a:solidFill>
                  <a:srgbClr val="003300"/>
                </a:solidFill>
              </a:rPr>
              <a:t> (Internet Data Center, IDC</a:t>
            </a:r>
            <a:r>
              <a:rPr lang="en-US" altLang="zh-TW" dirty="0" smtClean="0">
                <a:solidFill>
                  <a:srgbClr val="003300"/>
                </a:solidFill>
              </a:rPr>
              <a:t>)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網際網路資料中心則是由</a:t>
            </a:r>
            <a:r>
              <a:rPr lang="zh-TW" altLang="zh-TW" dirty="0">
                <a:solidFill>
                  <a:srgbClr val="003300"/>
                </a:solidFill>
              </a:rPr>
              <a:t>網路服務提供者</a:t>
            </a:r>
            <a:r>
              <a:rPr lang="en-US" altLang="zh-TW" dirty="0">
                <a:solidFill>
                  <a:srgbClr val="003300"/>
                </a:solidFill>
              </a:rPr>
              <a:t> (Internet Service Provider, ISP) </a:t>
            </a:r>
            <a:r>
              <a:rPr lang="zh-TW" altLang="zh-TW" dirty="0"/>
              <a:t>所推出，從單純提供上網服務轉型為整合服務的提供商。這類服務需求出現有幾個原因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73041"/>
            <a:ext cx="4536504" cy="276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0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9.5.3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網際網路代管服務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zh-TW" altLang="en-US" b="1" dirty="0"/>
              <a:t>    </a:t>
            </a:r>
            <a:r>
              <a:rPr lang="en-US" altLang="zh-TW" b="1" dirty="0"/>
              <a:t>(</a:t>
            </a:r>
            <a:r>
              <a:rPr lang="zh-TW" altLang="zh-TW" b="1" dirty="0"/>
              <a:t>一</a:t>
            </a:r>
            <a:r>
              <a:rPr lang="en-US" altLang="zh-TW" b="1" dirty="0"/>
              <a:t>)	</a:t>
            </a:r>
            <a:r>
              <a:rPr lang="zh-TW" altLang="zh-TW" b="1" dirty="0"/>
              <a:t>網站代管服務</a:t>
            </a:r>
          </a:p>
          <a:p>
            <a:r>
              <a:rPr lang="zh-TW" altLang="zh-TW" dirty="0"/>
              <a:t>所謂</a:t>
            </a:r>
            <a:r>
              <a:rPr lang="zh-TW" altLang="zh-TW" dirty="0">
                <a:solidFill>
                  <a:srgbClr val="003300"/>
                </a:solidFill>
              </a:rPr>
              <a:t>網站代管服務</a:t>
            </a:r>
            <a:r>
              <a:rPr lang="en-US" altLang="zh-TW" dirty="0">
                <a:solidFill>
                  <a:srgbClr val="003300"/>
                </a:solidFill>
              </a:rPr>
              <a:t> (web hosting service) </a:t>
            </a:r>
            <a:r>
              <a:rPr lang="zh-TW" altLang="zh-TW" dirty="0"/>
              <a:t>係指由資料中心提供存放網站的空間，讓企業或個人使用者將其製作好的網頁，透過諸如</a:t>
            </a:r>
            <a:r>
              <a:rPr lang="en-US" altLang="zh-TW" dirty="0"/>
              <a:t>FTP</a:t>
            </a:r>
            <a:r>
              <a:rPr lang="zh-TW" altLang="zh-TW" dirty="0"/>
              <a:t>的工具上傳，未來其他的使用者就可以在網際網路上瀏覽該網站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企業亦可租用專屬主機，或是用</a:t>
            </a:r>
            <a:r>
              <a:rPr lang="zh-TW" altLang="zh-TW" dirty="0">
                <a:solidFill>
                  <a:srgbClr val="003300"/>
                </a:solidFill>
              </a:rPr>
              <a:t>主機代管</a:t>
            </a:r>
            <a:r>
              <a:rPr lang="en-US" altLang="zh-TW" dirty="0">
                <a:solidFill>
                  <a:srgbClr val="003300"/>
                </a:solidFill>
              </a:rPr>
              <a:t> (co-location) </a:t>
            </a:r>
            <a:r>
              <a:rPr lang="zh-TW" altLang="zh-TW" dirty="0"/>
              <a:t>的方式，使得企業有自己的專用主機，但是不需要自己做管理與維護。企業將專屬主機放在資料中心的機房中，使用資料中心的頻寬，並由資料中心提供必要的人員與軟硬體環境</a:t>
            </a:r>
            <a:r>
              <a:rPr lang="zh-TW" altLang="zh-TW" dirty="0" smtClean="0"/>
              <a:t>。</a:t>
            </a:r>
            <a:r>
              <a:rPr lang="zh-TW" altLang="zh-TW" dirty="0"/>
              <a:t>常見的主機託管服務包括了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37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9.5.3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網際網路代管服務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電子郵件代管服務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由業者代為建置並管理企業所需的電子郵件服務，而企業同樣可以使用自己的專屬網域名稱，以達到自行建置電子郵件服務的效果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en-US" altLang="zh-TW" b="1" dirty="0">
                <a:solidFill>
                  <a:srgbClr val="000066"/>
                </a:solidFill>
              </a:rPr>
              <a:t>FTP</a:t>
            </a:r>
            <a:r>
              <a:rPr lang="zh-TW" altLang="zh-TW" b="1" dirty="0">
                <a:solidFill>
                  <a:srgbClr val="000066"/>
                </a:solidFill>
              </a:rPr>
              <a:t>主機代管服務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en-US" altLang="zh-TW" dirty="0"/>
              <a:t> FTP</a:t>
            </a:r>
            <a:r>
              <a:rPr lang="zh-TW" altLang="zh-TW" dirty="0"/>
              <a:t>主機是讓使用者得以進行檔案傳輸與分享的伺服器，為了應付大檔案的傳輸，因此必須提供較高的頻寬。使用主機代管服務，可降低自身的頻寬需求，也能提供較為穩定的服務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>
              <a:buClr>
                <a:srgbClr val="000066"/>
              </a:buClr>
            </a:pPr>
            <a:r>
              <a:rPr lang="zh-TW" altLang="zh-TW" dirty="0"/>
              <a:t>其他諸如串流服務、備援主機、</a:t>
            </a:r>
            <a:r>
              <a:rPr lang="en-US" altLang="zh-TW" dirty="0"/>
              <a:t>DNS</a:t>
            </a:r>
            <a:r>
              <a:rPr lang="zh-TW" altLang="zh-TW" dirty="0"/>
              <a:t>主機的託管等，都是主機託管服務的一種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57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9.5.3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網際網路代管服務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zh-TW" altLang="en-US" b="1" dirty="0"/>
              <a:t>    </a:t>
            </a:r>
            <a:r>
              <a:rPr lang="en-US" altLang="zh-TW" b="1" dirty="0"/>
              <a:t>(</a:t>
            </a:r>
            <a:r>
              <a:rPr lang="zh-TW" altLang="zh-TW" b="1" dirty="0"/>
              <a:t>二</a:t>
            </a:r>
            <a:r>
              <a:rPr lang="en-US" altLang="zh-TW" b="1" dirty="0"/>
              <a:t>)	</a:t>
            </a:r>
            <a:r>
              <a:rPr lang="zh-TW" altLang="zh-TW" b="1" dirty="0"/>
              <a:t>特定應用代管服務</a:t>
            </a:r>
          </a:p>
          <a:p>
            <a:r>
              <a:rPr lang="zh-TW" altLang="zh-TW" dirty="0"/>
              <a:t>許多企業內的資訊應用，也可以購買第三方業者所提供的代管服務，降低內部的管理負擔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常見的應用服務包括了電子郵件、網域名稱與各種商業應用軟體。對企業而言，自行建置或購買這些服務與軟硬體系統，有較高的技術與資金門檻，許多企業無法負擔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Google</a:t>
            </a:r>
            <a:r>
              <a:rPr lang="zh-TW" altLang="zh-TW" dirty="0"/>
              <a:t>在</a:t>
            </a:r>
            <a:r>
              <a:rPr lang="en-US" altLang="zh-TW" dirty="0"/>
              <a:t>2006</a:t>
            </a:r>
            <a:r>
              <a:rPr lang="zh-TW" altLang="zh-TW" dirty="0"/>
              <a:t>年開始推出應用服務</a:t>
            </a:r>
            <a:r>
              <a:rPr lang="zh-TW" altLang="zh-TW" dirty="0" smtClean="0"/>
              <a:t>，</a:t>
            </a:r>
            <a:r>
              <a:rPr lang="zh-TW" altLang="zh-TW" dirty="0"/>
              <a:t>首先推出的是電子郵件服務，其後持續推出了包括日曆、雲端硬碟、文件、協作平臺等各式各樣的企業應用服務，稱為</a:t>
            </a:r>
            <a:r>
              <a:rPr lang="en-US" altLang="zh-TW" dirty="0"/>
              <a:t>G Suite</a:t>
            </a:r>
            <a:r>
              <a:rPr lang="zh-TW" altLang="zh-TW" dirty="0"/>
              <a:t>。這些應用服務可有效地協助企業使用者進行協作、溝通，並可在不同的平臺上，更有效地完成工作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15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9.5.3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網際網路代管服務</a:t>
            </a:r>
            <a:endParaRPr lang="zh-TW" alt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09681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8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9.5.3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網際網路代管服務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hangingPunct="0">
              <a:buNone/>
            </a:pPr>
            <a:r>
              <a:rPr lang="zh-TW" altLang="en-US" b="1" dirty="0"/>
              <a:t>    </a:t>
            </a:r>
            <a:r>
              <a:rPr lang="en-US" altLang="zh-TW" b="1" dirty="0"/>
              <a:t>(</a:t>
            </a:r>
            <a:r>
              <a:rPr lang="zh-TW" altLang="zh-TW" b="1" dirty="0"/>
              <a:t>三</a:t>
            </a:r>
            <a:r>
              <a:rPr lang="en-US" altLang="zh-TW" b="1" dirty="0"/>
              <a:t>)	</a:t>
            </a:r>
            <a:r>
              <a:rPr lang="zh-TW" altLang="zh-TW" b="1" dirty="0"/>
              <a:t>代管服務的風險與潛在問題</a:t>
            </a:r>
          </a:p>
          <a:p>
            <a:pPr hangingPunct="0"/>
            <a:r>
              <a:rPr lang="zh-TW" altLang="zh-TW" dirty="0"/>
              <a:t>使用代管服務對企業的效益相當明顯，也使其漸漸成為企業建置各項應用的主要選擇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hangingPunct="0"/>
            <a:r>
              <a:rPr lang="zh-TW" altLang="zh-TW" dirty="0"/>
              <a:t>另一個潛在問題則在於服務廠商的選擇。當企業基於技術理由必須將資訊服務外包時，是否有足夠能力選擇合適的服務供應商便成為另一個問題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hangingPunct="0"/>
            <a:r>
              <a:rPr lang="zh-TW" altLang="zh-TW" dirty="0"/>
              <a:t>由於代管服務具有規模經濟的特性，加上企業在選擇服務供應商時的風險考量，服務供應商亦有大型化的趨勢。許多</a:t>
            </a:r>
            <a:r>
              <a:rPr lang="en-US" altLang="zh-TW" dirty="0"/>
              <a:t>ISP</a:t>
            </a:r>
            <a:r>
              <a:rPr lang="zh-TW" altLang="zh-TW" dirty="0"/>
              <a:t>業者也會與</a:t>
            </a:r>
            <a:r>
              <a:rPr lang="en-US" altLang="zh-TW" dirty="0"/>
              <a:t>ASP</a:t>
            </a:r>
            <a:r>
              <a:rPr lang="zh-TW" altLang="zh-TW" dirty="0"/>
              <a:t>及</a:t>
            </a:r>
            <a:r>
              <a:rPr lang="en-US" altLang="zh-TW" dirty="0"/>
              <a:t>ICP</a:t>
            </a:r>
            <a:r>
              <a:rPr lang="zh-TW" altLang="zh-TW" dirty="0"/>
              <a:t>業者合作，共同提供完整的服務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18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66"/>
                </a:solidFill>
              </a:rPr>
              <a:t>9.5.4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 </a:t>
            </a:r>
            <a:r>
              <a:rPr lang="en-US" altLang="zh-TW" sz="2800" dirty="0" smtClean="0">
                <a:solidFill>
                  <a:srgbClr val="660066"/>
                </a:solidFill>
                <a:effectLst/>
              </a:rPr>
              <a:t> </a:t>
            </a:r>
            <a:r>
              <a:rPr lang="zh-TW" altLang="zh-TW" sz="2800" dirty="0" smtClean="0">
                <a:solidFill>
                  <a:srgbClr val="660066"/>
                </a:solidFill>
                <a:effectLst/>
              </a:rPr>
              <a:t>第三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方資訊服務平臺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微型企業興盛，企業內人力資源有限，許多工作都仰賴外部廠商協助。許多小企業更是以社群平臺作為主要的銷售平臺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許多廠商也發現了商機，開發整合社群平臺的接單系統。可以直接匯入社群平臺中的下單資料，並讓消費者在匯款後填寫匯款及寄送資料。買賣雙方登入後可以查詢訂單狀況及歷史記錄，使得訂單管理更為便捷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23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9.6</a:t>
            </a:r>
            <a:r>
              <a:rPr lang="zh-TW" altLang="en-US" dirty="0"/>
              <a:t>  </a:t>
            </a:r>
            <a:r>
              <a:rPr lang="zh-TW" altLang="zh-TW" dirty="0">
                <a:effectLst/>
              </a:rPr>
              <a:t>電子商務物流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除了音樂、電子書、遊戲等原來就是數位形式的產品外，消費者在網路上交易的商品仍以實體貨物為主，既然是實體物品，就無法透過網路來傳輸，這也使得物流成為電子商務活動中，最耗時也最難掌握的部分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46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9.1.1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傳統供應鏈活動中的中間商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56242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0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在探討企業物流活動時，可將其分成四個主要類別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進貨物流 </a:t>
            </a:r>
            <a:r>
              <a:rPr lang="en-US" altLang="zh-TW" b="1" dirty="0">
                <a:solidFill>
                  <a:srgbClr val="000066"/>
                </a:solidFill>
              </a:rPr>
              <a:t>(Inbound Logistics)</a:t>
            </a:r>
            <a:r>
              <a:rPr lang="zh-TW" altLang="zh-TW" b="1" dirty="0">
                <a:solidFill>
                  <a:srgbClr val="000066"/>
                </a:solidFill>
              </a:rPr>
              <a:t>：</a:t>
            </a:r>
            <a:endParaRPr lang="en-US" altLang="zh-TW" b="1" dirty="0">
              <a:solidFill>
                <a:srgbClr val="000066"/>
              </a:solidFill>
            </a:endParaRPr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生產物流 </a:t>
            </a:r>
            <a:r>
              <a:rPr lang="en-US" altLang="zh-TW" b="1" dirty="0">
                <a:solidFill>
                  <a:srgbClr val="000066"/>
                </a:solidFill>
              </a:rPr>
              <a:t>(Production Logistics)</a:t>
            </a:r>
            <a:r>
              <a:rPr lang="zh-TW" altLang="zh-TW" b="1" dirty="0">
                <a:solidFill>
                  <a:srgbClr val="000066"/>
                </a:solidFill>
              </a:rPr>
              <a:t>：</a:t>
            </a:r>
            <a:endParaRPr lang="en-US" altLang="zh-TW" b="1" dirty="0">
              <a:solidFill>
                <a:srgbClr val="000066"/>
              </a:solidFill>
            </a:endParaRPr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銷售物流 </a:t>
            </a:r>
            <a:r>
              <a:rPr lang="en-US" altLang="zh-TW" b="1" dirty="0">
                <a:solidFill>
                  <a:srgbClr val="000066"/>
                </a:solidFill>
              </a:rPr>
              <a:t>(Sales Logistics)</a:t>
            </a:r>
            <a:r>
              <a:rPr lang="zh-TW" altLang="zh-TW" b="1" dirty="0">
                <a:solidFill>
                  <a:srgbClr val="000066"/>
                </a:solidFill>
              </a:rPr>
              <a:t>：</a:t>
            </a:r>
            <a:endParaRPr lang="en-US" altLang="zh-TW" b="1" dirty="0">
              <a:solidFill>
                <a:srgbClr val="000066"/>
              </a:solidFill>
            </a:endParaRPr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回收物流 </a:t>
            </a:r>
            <a:r>
              <a:rPr lang="en-US" altLang="zh-TW" b="1" dirty="0">
                <a:solidFill>
                  <a:srgbClr val="000066"/>
                </a:solidFill>
              </a:rPr>
              <a:t>(Return Logistics)</a:t>
            </a:r>
            <a:r>
              <a:rPr lang="zh-TW" altLang="zh-TW" b="1" dirty="0">
                <a:solidFill>
                  <a:srgbClr val="000066"/>
                </a:solidFill>
              </a:rPr>
              <a:t>：</a:t>
            </a:r>
            <a:endParaRPr lang="zh-TW" altLang="en-US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美國逆物流協會所提出之企業物流作業內涵</a:t>
            </a:r>
            <a:r>
              <a:rPr lang="zh-TW" altLang="zh-TW" dirty="0" smtClean="0"/>
              <a:t>。</a:t>
            </a:r>
            <a:r>
              <a:rPr lang="zh-TW" altLang="zh-TW" dirty="0"/>
              <a:t>完整的供應鏈管理活動包含了由前三項活動組成的</a:t>
            </a:r>
            <a:r>
              <a:rPr lang="zh-TW" altLang="zh-TW" dirty="0">
                <a:solidFill>
                  <a:srgbClr val="003300"/>
                </a:solidFill>
              </a:rPr>
              <a:t>前向物流</a:t>
            </a:r>
            <a:r>
              <a:rPr lang="en-US" altLang="zh-TW" dirty="0">
                <a:solidFill>
                  <a:srgbClr val="003300"/>
                </a:solidFill>
              </a:rPr>
              <a:t> (forward logistics) </a:t>
            </a:r>
            <a:r>
              <a:rPr lang="zh-TW" altLang="zh-TW" dirty="0"/>
              <a:t>與售後市場服務的</a:t>
            </a:r>
            <a:r>
              <a:rPr lang="zh-TW" altLang="zh-TW" dirty="0">
                <a:solidFill>
                  <a:srgbClr val="003300"/>
                </a:solidFill>
              </a:rPr>
              <a:t>逆物流</a:t>
            </a:r>
            <a:r>
              <a:rPr lang="en-US" altLang="zh-TW" dirty="0">
                <a:solidFill>
                  <a:srgbClr val="003300"/>
                </a:solidFill>
              </a:rPr>
              <a:t> (reverse logistics)</a:t>
            </a:r>
            <a:r>
              <a:rPr lang="zh-TW" altLang="zh-TW" dirty="0"/>
              <a:t>。若從物流活動發生地點來看，生產物流屬於企業內的物流活動，其餘三項則是發生在企業外部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企業外部的物流活動由於參與的成員較為多元，使得管理上更為複雜。而許多企業將物流作業外包，由專業的協力廠商完成配送作業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5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B2B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601969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5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在</a:t>
            </a:r>
            <a:r>
              <a:rPr lang="en-US" altLang="zh-TW" dirty="0"/>
              <a:t>B2C</a:t>
            </a:r>
            <a:r>
              <a:rPr lang="zh-TW" altLang="zh-TW" dirty="0"/>
              <a:t>電子商務活動中，除了銷售數位化商品的廠商外，都必須搭配實體物流才能完成交易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隨著電子商務活動的盛行，有愈來愈多業者加入宅配市場競爭，企業則必須思考外包的物流業務該如何管理。與物流有關的消費糾紛包括下列幾項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配送時間過長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消費者訂單成立後，便開始相關的物流作業，包括出庫、包裝、配送等作業，每個步驟都需要時間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收到的商品與訂購的不一致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其不一致可能是在品項，也可能是在數量。過去甚至有物流商送錯地址，而貨物仍被簽收的狀況，引發糾紛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5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8000" lvl="1" indent="-288000">
              <a:buClr>
                <a:srgbClr val="000066"/>
              </a:buClr>
              <a:buFont typeface="+mj-lt"/>
              <a:buAutoNum type="arabicPeriod" startAt="3"/>
            </a:pPr>
            <a:r>
              <a:rPr lang="zh-TW" altLang="zh-TW" b="1" dirty="0">
                <a:solidFill>
                  <a:srgbClr val="000066"/>
                </a:solidFill>
              </a:rPr>
              <a:t>收到的商品有瑕疵或毀損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消費者在收貨時，通常無法在現場驗貨。若是商品有毀損的狀況，很難判斷究竟是廠商、物流業者，抑或是消費者造成的問題，但消費者對交易即產生負面的評價，這對商譽造成的損失更是無法估算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 startAt="3"/>
            </a:pPr>
            <a:r>
              <a:rPr lang="zh-TW" altLang="zh-TW" b="1" dirty="0">
                <a:solidFill>
                  <a:srgbClr val="000066"/>
                </a:solidFill>
              </a:rPr>
              <a:t>配送人員服務不佳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在電子商務的交易流程中，配送人員常是唯一與消費者有直接接觸的人，當其態度不佳，或未依約定時間送貨時，很容易造成消費者對整體服務品質的不滿意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 startAt="3"/>
            </a:pPr>
            <a:r>
              <a:rPr lang="zh-TW" altLang="zh-TW" b="1" dirty="0">
                <a:solidFill>
                  <a:srgbClr val="000066"/>
                </a:solidFill>
              </a:rPr>
              <a:t>洩露隱私的疑慮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近年來因為電子商務交易而引發的詐騙事件頻傳。也引發消費者對交易資訊安全的不信任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48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8000" lvl="1" indent="-288000">
              <a:buClr>
                <a:srgbClr val="000066"/>
              </a:buClr>
              <a:buFont typeface="+mj-lt"/>
              <a:buAutoNum type="arabicPeriod" startAt="6"/>
            </a:pPr>
            <a:r>
              <a:rPr lang="zh-TW" altLang="zh-TW" b="1" dirty="0">
                <a:solidFill>
                  <a:srgbClr val="000066"/>
                </a:solidFill>
              </a:rPr>
              <a:t>集貨的難度提高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由於許多零售商並不持有存貨，但消費者購買的商品未必來自於同一個供應商，若拆單出貨，除了增加物流成本外，也造成消費者收貨的困擾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48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正由於上述問題的存在，業者也發展了多項措施，以提高消費者的滿意度，也增加防弊措施，減少出錯或其他弊端。常見的服務改善機制有下列幾種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完整的訂單處理資訊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早期的系統所呈現的訂單處理狀態較為粗略，且常常只呈現在企業內的狀態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嚴密的監控機制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物流業者大量運用資訊科技的輔助，在出貨與包裝的過程中，一方面輔助正確的揀貨與包裝，另一方面則透過錄影及拍照，確認包裝的過程沒有疏失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自動化科技的</a:t>
            </a:r>
            <a:r>
              <a:rPr lang="zh-TW" altLang="zh-TW" b="1" dirty="0" smtClean="0">
                <a:solidFill>
                  <a:srgbClr val="000066"/>
                </a:solidFill>
              </a:rPr>
              <a:t>採用</a:t>
            </a:r>
            <a:r>
              <a:rPr lang="zh-TW" altLang="en-US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隨著人工智慧應用的發展，企業嘗試在各個不同環節導入自動化科技。自動化科技準確快速的優點，使得智慧物流成為產業升級的</a:t>
            </a:r>
            <a:r>
              <a:rPr lang="zh-TW" altLang="zh-TW" dirty="0" smtClean="0"/>
              <a:t>基礎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848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</a:t>
            </a:r>
            <a:endParaRPr lang="zh-TW" alt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73" y="1268760"/>
            <a:ext cx="656771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3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B2C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8000" lvl="1" indent="-288000">
              <a:buClr>
                <a:srgbClr val="000066"/>
              </a:buClr>
              <a:buFont typeface="+mj-lt"/>
              <a:buAutoNum type="arabicPeriod" startAt="4"/>
            </a:pPr>
            <a:r>
              <a:rPr lang="zh-TW" altLang="zh-TW" b="1" dirty="0">
                <a:solidFill>
                  <a:srgbClr val="000066"/>
                </a:solidFill>
              </a:rPr>
              <a:t>權限控管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限制每個人員所能看到的資訊內容，減少人員竊取個資的機會。許多業者在訂購單與出貨單上，會將部分文字加以遮蓋，使得交易過程中，每個人都只看到與自己業務相關的資訊，達到對個資的保護</a:t>
            </a:r>
            <a:r>
              <a:rPr lang="zh-TW" altLang="zh-TW" dirty="0" smtClean="0"/>
              <a:t>。</a:t>
            </a:r>
            <a:endParaRPr lang="en-US" altLang="zh-TW" b="1" dirty="0" smtClean="0">
              <a:solidFill>
                <a:srgbClr val="000066"/>
              </a:solidFill>
            </a:endParaRPr>
          </a:p>
          <a:p>
            <a:pPr marL="648000" lvl="1" indent="-288000">
              <a:buClr>
                <a:srgbClr val="000066"/>
              </a:buClr>
              <a:buFont typeface="+mj-lt"/>
              <a:buAutoNum type="arabicPeriod" startAt="4"/>
            </a:pPr>
            <a:r>
              <a:rPr lang="zh-TW" altLang="zh-TW" b="1" dirty="0" smtClean="0">
                <a:solidFill>
                  <a:srgbClr val="000066"/>
                </a:solidFill>
              </a:rPr>
              <a:t>人員</a:t>
            </a:r>
            <a:r>
              <a:rPr lang="zh-TW" altLang="zh-TW" b="1" dirty="0">
                <a:solidFill>
                  <a:srgbClr val="000066"/>
                </a:solidFill>
              </a:rPr>
              <a:t>訓練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配送人員是在交易過程中，唯一與顧客有實際接觸的人，因此，透過良好的訓練，使其能夠適當地與顧客應對，是在提升服務品質時，相當重要的一環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 startAt="4"/>
            </a:pPr>
            <a:r>
              <a:rPr lang="zh-TW" altLang="zh-TW" b="1" dirty="0">
                <a:solidFill>
                  <a:srgbClr val="000066"/>
                </a:solidFill>
              </a:rPr>
              <a:t>妥善回應顧客意見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顧客對交易過程中滿意或不滿意的意見，都是有助於企業改善服務品質的依據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98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9.6.3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C2C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由於賣方是個人，因此所能採用的物流方式都是提供一般大眾服務的物流業者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除了面交取貨，</a:t>
            </a:r>
            <a:r>
              <a:rPr lang="en-US" altLang="zh-TW" dirty="0"/>
              <a:t>C2C</a:t>
            </a:r>
            <a:r>
              <a:rPr lang="zh-TW" altLang="zh-TW" dirty="0"/>
              <a:t>交易中常見的物流配送方式，有下列幾種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郵局的包裹及快遞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中華郵政及民營郵局都有提供多種遞送服務，以中華郵政為例，其在</a:t>
            </a:r>
            <a:r>
              <a:rPr lang="en-US" altLang="zh-TW" dirty="0"/>
              <a:t>2005</a:t>
            </a:r>
            <a:r>
              <a:rPr lang="zh-TW" altLang="zh-TW" dirty="0"/>
              <a:t>年推出便利袋與便利箱，依大小收取固定費用，賣方可依商品規格選擇適當的紙箱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貨運業者宅配服務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貨運業者一直以來都有提供宅配服務，但其早期以大宗運輸為主，較少經</a:t>
            </a:r>
            <a:r>
              <a:rPr lang="zh-TW" altLang="zh-TW" dirty="0" smtClean="0"/>
              <a:t>營</a:t>
            </a:r>
            <a:r>
              <a:rPr lang="zh-TW" altLang="zh-TW" dirty="0"/>
              <a:t>個人市場。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快遞業者的宅急便服務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快遞業者一直都是以個人的快捷配送為主要服務項目之一，其主要特色是快速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39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9.1.1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傳統供應鏈活動中的中間商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zh-TW" dirty="0" smtClean="0"/>
              <a:t>會</a:t>
            </a:r>
            <a:r>
              <a:rPr lang="zh-TW" altLang="zh-TW" dirty="0"/>
              <a:t>形成這樣的供應鏈結構，主要是為了降低企業間溝通的負擔，也使企業得以專注於發展自身的核心能力</a:t>
            </a:r>
            <a:r>
              <a:rPr lang="zh-TW" altLang="zh-TW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5" y="1340768"/>
            <a:ext cx="557341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8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9.6.3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en-US" altLang="zh-TW" sz="2800" dirty="0">
                <a:solidFill>
                  <a:srgbClr val="660066"/>
                </a:solidFill>
                <a:effectLst/>
              </a:rPr>
              <a:t>C2C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8000" lvl="1" indent="-288000">
              <a:buClr>
                <a:srgbClr val="000066"/>
              </a:buClr>
              <a:buFont typeface="+mj-lt"/>
              <a:buAutoNum type="arabicPeriod" startAt="4"/>
            </a:pPr>
            <a:r>
              <a:rPr lang="zh-TW" altLang="zh-TW" b="1" dirty="0">
                <a:solidFill>
                  <a:srgbClr val="000066"/>
                </a:solidFill>
              </a:rPr>
              <a:t>宅配業者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宅配業原來就是為了服務</a:t>
            </a:r>
            <a:r>
              <a:rPr lang="en-US" altLang="zh-TW" dirty="0"/>
              <a:t>B2C</a:t>
            </a:r>
            <a:r>
              <a:rPr lang="zh-TW" altLang="zh-TW" dirty="0"/>
              <a:t>與</a:t>
            </a:r>
            <a:r>
              <a:rPr lang="en-US" altLang="zh-TW" dirty="0"/>
              <a:t>C2C</a:t>
            </a:r>
            <a:r>
              <a:rPr lang="zh-TW" altLang="zh-TW" dirty="0"/>
              <a:t>物流而出現，最早引進宅配觀念的是由東元集團於</a:t>
            </a:r>
            <a:r>
              <a:rPr lang="en-US" altLang="zh-TW" dirty="0"/>
              <a:t>2000</a:t>
            </a:r>
            <a:r>
              <a:rPr lang="zh-TW" altLang="zh-TW" dirty="0"/>
              <a:t>年成立的「臺灣宅配通」，同年則有統一超商引入「黑貓宅急便」的宅配服務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 startAt="4"/>
            </a:pPr>
            <a:r>
              <a:rPr lang="zh-TW" altLang="zh-TW" b="1" dirty="0">
                <a:solidFill>
                  <a:srgbClr val="000066"/>
                </a:solidFill>
              </a:rPr>
              <a:t>便利超商的店到店服務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隨著個人宅配業務的需求增加，便利超商也加入戰局，開始提供配送服務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>
              <a:buClr>
                <a:srgbClr val="000066"/>
              </a:buClr>
            </a:pPr>
            <a:r>
              <a:rPr lang="zh-TW" altLang="en-US" dirty="0"/>
              <a:t> </a:t>
            </a:r>
            <a:r>
              <a:rPr lang="en-US" altLang="zh-TW" dirty="0" smtClean="0"/>
              <a:t>C2C</a:t>
            </a:r>
            <a:r>
              <a:rPr lang="zh-TW" altLang="zh-TW" dirty="0"/>
              <a:t>電子商務活動的物流業務是由廠商所提供，買賣雙方並不容易控制品質，只能靠慎選可靠的服務廠商，來確保服務品質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56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9.6.4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數位化商品物流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數位化商品由於可直接透過網路傳輸，因此並沒有太多的物流問題。一般來說，消費者在購買數位化商品時，會提供一組使用帳號，作為接收商品的用途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對企業而言，數位化商品最主要的問題不在商品的傳輸，而在商品的散播。由於數位化商品具有容易複製的特性，商家必須思考如何在提供便利性的同時，也能避免商品被盜拷與傳播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隨著行動裝置的普及，諸如數位音樂與電子書，幾乎都是用在行動裝置上，廠商得以特殊檔案格式，搭配自家研發的裝置，限制數位商品的散布。</a:t>
            </a:r>
            <a:r>
              <a:rPr lang="en-US" altLang="zh-TW" dirty="0"/>
              <a:t>Apple</a:t>
            </a:r>
            <a:r>
              <a:rPr lang="zh-TW" altLang="zh-TW" dirty="0"/>
              <a:t>的</a:t>
            </a:r>
            <a:r>
              <a:rPr lang="en-US" altLang="zh-TW" dirty="0"/>
              <a:t>iTunes</a:t>
            </a:r>
            <a:r>
              <a:rPr lang="zh-TW" altLang="zh-TW" dirty="0"/>
              <a:t>與</a:t>
            </a:r>
            <a:r>
              <a:rPr lang="en-US" altLang="zh-TW" dirty="0"/>
              <a:t>Amazon</a:t>
            </a:r>
            <a:r>
              <a:rPr lang="zh-TW" altLang="zh-TW" dirty="0"/>
              <a:t>推出的</a:t>
            </a:r>
            <a:r>
              <a:rPr lang="en-US" altLang="zh-TW" dirty="0"/>
              <a:t>Kindle</a:t>
            </a:r>
            <a:r>
              <a:rPr lang="zh-TW" altLang="zh-TW" dirty="0"/>
              <a:t>閱讀器，可說是成功的案例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56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9.6.5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電子商務物流的重要議題：逆物流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電子商務物流最大的困難在於</a:t>
            </a:r>
            <a:r>
              <a:rPr lang="zh-TW" altLang="zh-TW" dirty="0">
                <a:solidFill>
                  <a:srgbClr val="003300"/>
                </a:solidFill>
              </a:rPr>
              <a:t>逆物流</a:t>
            </a:r>
            <a:r>
              <a:rPr lang="en-US" altLang="zh-TW" dirty="0">
                <a:solidFill>
                  <a:srgbClr val="003300"/>
                </a:solidFill>
              </a:rPr>
              <a:t> (reverse logistics) </a:t>
            </a:r>
            <a:r>
              <a:rPr lang="zh-TW" altLang="zh-TW" dirty="0"/>
              <a:t>的處理。逆物流又稱為反向物流，意指與傳統物流方向相反的配送服務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逆物流包含了幾個主要的目的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退貨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當消費者對收到的商品不滿意時，可提出退貨的請求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維修或瑕疵處理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包括了商品故障或瑕疵的處理，同樣有將商品回送至製造商的需求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報廢品、包裝與耗材的回收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隨著環保觀念日益受到重視，</a:t>
            </a:r>
            <a:r>
              <a:rPr lang="en-US" altLang="zh-TW" dirty="0"/>
              <a:t>5R</a:t>
            </a:r>
            <a:r>
              <a:rPr lang="zh-TW" altLang="zh-TW" dirty="0"/>
              <a:t>成了重要的企業責任議題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未售出商品的返還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商家寄賣或託售的商品，在一段期間無法達成銷售時，會被返還至製造商處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64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9.6.5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電子商務物流的重要議題：逆物流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其逆物流的需求有幾個重要特性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分散性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需求發生的地點相當分散，難以進行集中的管理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不可預期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大多數的逆物流無法事先預估，自然也就難以進行妥善的事前規劃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少量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消費者的需求通常是少量的，若要匯集足夠的量才配送，可能使得時間過長。若少量即進行配送，則會使得物流成本提高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多樣性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逆物流發生的原因不一，物品的性質自會有相當大的差異。從正常的商品、損壞的商品到廢棄物都有可能，大大提高了物流處理的複雜度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83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9.6.5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電子商務物流的重要議題：逆物流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577463" cy="361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3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9.6.5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電子商務物流的重要議題：逆物流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綜合來看，物流是電子商務的最後一哩，也是最難以完全數位化的一環，使其成為重要的課題。資訊科技的導入，有助於物流作業的速度與正確性提升，資訊透明度的提高除了有助於買賣雙方掌握貨況，也降低了等待期的不確定性，可提高顧客滿意度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83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9.6.6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第三方服務平臺應用範例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黑貓宅急便</a:t>
            </a:r>
            <a:r>
              <a:rPr lang="en-US" altLang="zh-TW" dirty="0"/>
              <a:t> ( </a:t>
            </a:r>
            <a:r>
              <a:rPr lang="zh-TW" altLang="zh-TW" dirty="0"/>
              <a:t>統一速達股份有限公司</a:t>
            </a:r>
            <a:r>
              <a:rPr lang="en-US" altLang="zh-TW" dirty="0"/>
              <a:t> ) </a:t>
            </a:r>
            <a:r>
              <a:rPr lang="zh-TW" altLang="zh-TW" dirty="0"/>
              <a:t>是第三方物流服務公司，進而經營各項不同類型的服務平臺，提供多元服務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2161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9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9.6.6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第三方服務平臺應用範例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隨著臺灣人旅遊風氣興盛，許多人樂於利用週休假期至外地遊覽。旅遊時，更不忘要購買名產或伴手禮。然而，這些名產或伴手禮的重量或體積，常會造成消費者的負擔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這些努力雖然為宅配業務開拓了新市場，但並非專屬於黑貓宅急便的優勢。</a:t>
            </a:r>
            <a:r>
              <a:rPr lang="en-US" altLang="zh-TW" dirty="0"/>
              <a:t>2003</a:t>
            </a:r>
            <a:r>
              <a:rPr lang="zh-TW" altLang="zh-TW" dirty="0"/>
              <a:t>年黑貓宅急便開始出版「黑貓探險隊 ── 節令物販」情報誌</a:t>
            </a:r>
            <a:r>
              <a:rPr lang="zh-TW" altLang="zh-TW" dirty="0" smtClean="0"/>
              <a:t>，</a:t>
            </a:r>
            <a:r>
              <a:rPr lang="zh-TW" altLang="zh-TW" dirty="0"/>
              <a:t>消費者利用型錄購物的方式，以電話、傳真或網路，訂購名特產，並由黑貓宅急便配送到府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71314"/>
            <a:ext cx="1728192" cy="292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9.6.6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第三方服務平臺應用範例</a:t>
            </a:r>
            <a:endParaRPr lang="zh-TW" alt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2762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9.6.6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第三方服務平臺應用範例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黑貓探險隊挾通路優勢與多年累積的資料，尋找各地名產供應商合作，讓商家能將商品放在其平臺上銷售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除了提供黑貓探險隊的行銷服務平臺外，黑貓宅急便本身的平臺則提供使用者進行即時資料查詢。對寄件者而言，可提供貨物追蹤查詢號碼給收件者，方便其隨時查詢貨況，大大提升了資訊的透明度，改善服務品質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zh-TW" dirty="0"/>
              <a:t>此外，加上</a:t>
            </a:r>
            <a:r>
              <a:rPr lang="en-US" altLang="zh-TW" dirty="0"/>
              <a:t>2002</a:t>
            </a:r>
            <a:r>
              <a:rPr lang="zh-TW" altLang="zh-TW" dirty="0"/>
              <a:t>年推出的統一客樂得</a:t>
            </a:r>
            <a:r>
              <a:rPr lang="zh-TW" altLang="zh-TW" dirty="0" smtClean="0"/>
              <a:t>，</a:t>
            </a:r>
            <a:r>
              <a:rPr lang="zh-TW" altLang="zh-TW" dirty="0"/>
              <a:t>黑貓宅急便即成為提供商家從出貨、配送、代收貨款到貨款入帳完整物流與金流服務的第三方業者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1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9.1.1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傳統供應鏈活動中的中間商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另一方面，由於網路無遠弗屆與低進入門檻，使得許多小型商家，甚至個人都能在網路上成為賣家，消費者也有機會與供應商直接接觸，不再需要透過中間商進行交易，使得交易成本大幅降低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63" y="3140968"/>
            <a:ext cx="430755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9.6.6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第三方服務平臺應用範例</a:t>
            </a:r>
            <a:endParaRPr lang="zh-TW" altLang="en-US" sz="2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10" y="1412776"/>
            <a:ext cx="585125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1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9.6.6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第三方服務平臺應用範例</a:t>
            </a:r>
            <a:endParaRPr lang="zh-TW" altLang="en-US" sz="2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30" y="1268165"/>
            <a:ext cx="5711998" cy="453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1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9.7</a:t>
            </a:r>
            <a:r>
              <a:rPr lang="zh-TW" altLang="en-US" dirty="0"/>
              <a:t>  </a:t>
            </a:r>
            <a:r>
              <a:rPr lang="zh-TW" altLang="zh-TW" dirty="0">
                <a:effectLst/>
              </a:rPr>
              <a:t>結　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第一類是交易平臺，主要是讓買方與賣方能夠互動並進行交易的平臺。這類平臺包括了</a:t>
            </a:r>
            <a:r>
              <a:rPr lang="en-US" altLang="zh-TW" dirty="0"/>
              <a:t>B2B</a:t>
            </a:r>
            <a:r>
              <a:rPr lang="zh-TW" altLang="zh-TW" dirty="0"/>
              <a:t>電子交易市集、</a:t>
            </a:r>
            <a:r>
              <a:rPr lang="en-US" altLang="zh-TW" dirty="0"/>
              <a:t>B2C</a:t>
            </a:r>
            <a:r>
              <a:rPr lang="zh-TW" altLang="zh-TW" dirty="0"/>
              <a:t>購物平臺與</a:t>
            </a:r>
            <a:r>
              <a:rPr lang="en-US" altLang="zh-TW" dirty="0"/>
              <a:t>B2B2C</a:t>
            </a:r>
            <a:r>
              <a:rPr lang="zh-TW" altLang="zh-TW" dirty="0"/>
              <a:t>電子商務服務平臺。平臺商扮演的角色可能是交易的第三方，也可能是交易雙方中的一方。第二類是第三方服務平臺，其目的是輔助交易活動的進行。這類平臺業者可能是專業的服務提供商，像是金流與物流服務業者；也可能是公正可靠的認證單位，以提高線上交易的安全性與可靠性。第三類則是電子商務的基礎服務提供商，以協助企業電子商務軟硬體系統的建置或維運，包括了各類主機、網站與商業應用系統的代管與租賃，都屬於這一類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4012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9.7</a:t>
            </a:r>
            <a:r>
              <a:rPr lang="zh-TW" altLang="en-US" dirty="0"/>
              <a:t>  </a:t>
            </a:r>
            <a:r>
              <a:rPr lang="zh-TW" altLang="zh-TW" dirty="0">
                <a:effectLst/>
              </a:rPr>
              <a:t>結　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我們亦可依平臺建置者的角色將服務平臺分類。第一類是由買方建置的平臺。由於建置平臺需投入大量資源，因此僅</a:t>
            </a:r>
            <a:r>
              <a:rPr lang="en-US" altLang="zh-TW" dirty="0"/>
              <a:t>B2B</a:t>
            </a:r>
            <a:r>
              <a:rPr lang="zh-TW" altLang="zh-TW" dirty="0"/>
              <a:t>交易中買方主導的電子市集屬於由買方提供的。第二類是由賣方建置的平臺，像是</a:t>
            </a:r>
            <a:r>
              <a:rPr lang="en-US" altLang="zh-TW" dirty="0"/>
              <a:t>B2B</a:t>
            </a:r>
            <a:r>
              <a:rPr lang="zh-TW" altLang="zh-TW" dirty="0"/>
              <a:t>交易中賣方主導的電子市集、</a:t>
            </a:r>
            <a:r>
              <a:rPr lang="en-US" altLang="zh-TW" dirty="0"/>
              <a:t>B2C</a:t>
            </a:r>
            <a:r>
              <a:rPr lang="zh-TW" altLang="zh-TW" dirty="0"/>
              <a:t>交易平臺等，便是由賣方提供平臺，以達到銷售或推廣商品與服務的目的。第三類則是由第三方所提供的平臺，讓買方及賣方因為購買或租用了服務，而能進行電子商務活動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r>
              <a:rPr lang="zh-TW" altLang="zh-TW" dirty="0"/>
              <a:t>電子商務物流是整個電子商務活動中，唯一無法完全數位化的環節。然而，資訊科技的應用，有助於提高物流服務的效率、正確性與資訊透明度。這些應用一方面降低了企業的成本，另一方面也提高了顧客滿意度，強化了消費者對電子商務活動的接受度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21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985963"/>
            <a:ext cx="4352925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0" y="5870877"/>
            <a:ext cx="9144000" cy="98871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rgbClr val="F3BC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815519" y="114489"/>
            <a:ext cx="2076961" cy="794231"/>
            <a:chOff x="2474" y="1891"/>
            <a:chExt cx="1681" cy="482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074" y="1891"/>
              <a:ext cx="482" cy="482"/>
            </a:xfrm>
            <a:custGeom>
              <a:avLst/>
              <a:gdLst>
                <a:gd name="T0" fmla="*/ 963 w 964"/>
                <a:gd name="T1" fmla="*/ 507 h 964"/>
                <a:gd name="T2" fmla="*/ 954 w 964"/>
                <a:gd name="T3" fmla="*/ 579 h 964"/>
                <a:gd name="T4" fmla="*/ 934 w 964"/>
                <a:gd name="T5" fmla="*/ 647 h 964"/>
                <a:gd name="T6" fmla="*/ 906 w 964"/>
                <a:gd name="T7" fmla="*/ 712 h 964"/>
                <a:gd name="T8" fmla="*/ 868 w 964"/>
                <a:gd name="T9" fmla="*/ 770 h 964"/>
                <a:gd name="T10" fmla="*/ 823 w 964"/>
                <a:gd name="T11" fmla="*/ 822 h 964"/>
                <a:gd name="T12" fmla="*/ 771 w 964"/>
                <a:gd name="T13" fmla="*/ 868 h 964"/>
                <a:gd name="T14" fmla="*/ 712 w 964"/>
                <a:gd name="T15" fmla="*/ 905 h 964"/>
                <a:gd name="T16" fmla="*/ 647 w 964"/>
                <a:gd name="T17" fmla="*/ 934 h 964"/>
                <a:gd name="T18" fmla="*/ 580 w 964"/>
                <a:gd name="T19" fmla="*/ 954 h 964"/>
                <a:gd name="T20" fmla="*/ 507 w 964"/>
                <a:gd name="T21" fmla="*/ 963 h 964"/>
                <a:gd name="T22" fmla="*/ 457 w 964"/>
                <a:gd name="T23" fmla="*/ 963 h 964"/>
                <a:gd name="T24" fmla="*/ 385 w 964"/>
                <a:gd name="T25" fmla="*/ 954 h 964"/>
                <a:gd name="T26" fmla="*/ 317 w 964"/>
                <a:gd name="T27" fmla="*/ 934 h 964"/>
                <a:gd name="T28" fmla="*/ 252 w 964"/>
                <a:gd name="T29" fmla="*/ 905 h 964"/>
                <a:gd name="T30" fmla="*/ 194 w 964"/>
                <a:gd name="T31" fmla="*/ 868 h 964"/>
                <a:gd name="T32" fmla="*/ 142 w 964"/>
                <a:gd name="T33" fmla="*/ 822 h 964"/>
                <a:gd name="T34" fmla="*/ 96 w 964"/>
                <a:gd name="T35" fmla="*/ 770 h 964"/>
                <a:gd name="T36" fmla="*/ 59 w 964"/>
                <a:gd name="T37" fmla="*/ 712 h 964"/>
                <a:gd name="T38" fmla="*/ 29 w 964"/>
                <a:gd name="T39" fmla="*/ 647 h 964"/>
                <a:gd name="T40" fmla="*/ 10 w 964"/>
                <a:gd name="T41" fmla="*/ 579 h 964"/>
                <a:gd name="T42" fmla="*/ 1 w 964"/>
                <a:gd name="T43" fmla="*/ 507 h 964"/>
                <a:gd name="T44" fmla="*/ 1 w 964"/>
                <a:gd name="T45" fmla="*/ 457 h 964"/>
                <a:gd name="T46" fmla="*/ 10 w 964"/>
                <a:gd name="T47" fmla="*/ 384 h 964"/>
                <a:gd name="T48" fmla="*/ 29 w 964"/>
                <a:gd name="T49" fmla="*/ 316 h 964"/>
                <a:gd name="T50" fmla="*/ 59 w 964"/>
                <a:gd name="T51" fmla="*/ 252 h 964"/>
                <a:gd name="T52" fmla="*/ 96 w 964"/>
                <a:gd name="T53" fmla="*/ 193 h 964"/>
                <a:gd name="T54" fmla="*/ 142 w 964"/>
                <a:gd name="T55" fmla="*/ 141 h 964"/>
                <a:gd name="T56" fmla="*/ 194 w 964"/>
                <a:gd name="T57" fmla="*/ 95 h 964"/>
                <a:gd name="T58" fmla="*/ 252 w 964"/>
                <a:gd name="T59" fmla="*/ 58 h 964"/>
                <a:gd name="T60" fmla="*/ 317 w 964"/>
                <a:gd name="T61" fmla="*/ 29 h 964"/>
                <a:gd name="T62" fmla="*/ 385 w 964"/>
                <a:gd name="T63" fmla="*/ 10 h 964"/>
                <a:gd name="T64" fmla="*/ 457 w 964"/>
                <a:gd name="T65" fmla="*/ 1 h 964"/>
                <a:gd name="T66" fmla="*/ 507 w 964"/>
                <a:gd name="T67" fmla="*/ 1 h 964"/>
                <a:gd name="T68" fmla="*/ 580 w 964"/>
                <a:gd name="T69" fmla="*/ 10 h 964"/>
                <a:gd name="T70" fmla="*/ 647 w 964"/>
                <a:gd name="T71" fmla="*/ 29 h 964"/>
                <a:gd name="T72" fmla="*/ 712 w 964"/>
                <a:gd name="T73" fmla="*/ 58 h 964"/>
                <a:gd name="T74" fmla="*/ 771 w 964"/>
                <a:gd name="T75" fmla="*/ 95 h 964"/>
                <a:gd name="T76" fmla="*/ 823 w 964"/>
                <a:gd name="T77" fmla="*/ 141 h 964"/>
                <a:gd name="T78" fmla="*/ 868 w 964"/>
                <a:gd name="T79" fmla="*/ 193 h 964"/>
                <a:gd name="T80" fmla="*/ 906 w 964"/>
                <a:gd name="T81" fmla="*/ 252 h 964"/>
                <a:gd name="T82" fmla="*/ 934 w 964"/>
                <a:gd name="T83" fmla="*/ 316 h 964"/>
                <a:gd name="T84" fmla="*/ 954 w 964"/>
                <a:gd name="T85" fmla="*/ 384 h 964"/>
                <a:gd name="T86" fmla="*/ 963 w 964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4" h="964">
                  <a:moveTo>
                    <a:pt x="964" y="482"/>
                  </a:moveTo>
                  <a:lnTo>
                    <a:pt x="964" y="482"/>
                  </a:lnTo>
                  <a:lnTo>
                    <a:pt x="963" y="507"/>
                  </a:lnTo>
                  <a:lnTo>
                    <a:pt x="961" y="531"/>
                  </a:lnTo>
                  <a:lnTo>
                    <a:pt x="959" y="555"/>
                  </a:lnTo>
                  <a:lnTo>
                    <a:pt x="954" y="579"/>
                  </a:lnTo>
                  <a:lnTo>
                    <a:pt x="948" y="602"/>
                  </a:lnTo>
                  <a:lnTo>
                    <a:pt x="942" y="625"/>
                  </a:lnTo>
                  <a:lnTo>
                    <a:pt x="934" y="647"/>
                  </a:lnTo>
                  <a:lnTo>
                    <a:pt x="926" y="669"/>
                  </a:lnTo>
                  <a:lnTo>
                    <a:pt x="916" y="691"/>
                  </a:lnTo>
                  <a:lnTo>
                    <a:pt x="906" y="712"/>
                  </a:lnTo>
                  <a:lnTo>
                    <a:pt x="894" y="731"/>
                  </a:lnTo>
                  <a:lnTo>
                    <a:pt x="881" y="751"/>
                  </a:lnTo>
                  <a:lnTo>
                    <a:pt x="868" y="770"/>
                  </a:lnTo>
                  <a:lnTo>
                    <a:pt x="854" y="789"/>
                  </a:lnTo>
                  <a:lnTo>
                    <a:pt x="839" y="806"/>
                  </a:lnTo>
                  <a:lnTo>
                    <a:pt x="823" y="822"/>
                  </a:lnTo>
                  <a:lnTo>
                    <a:pt x="806" y="838"/>
                  </a:lnTo>
                  <a:lnTo>
                    <a:pt x="788" y="853"/>
                  </a:lnTo>
                  <a:lnTo>
                    <a:pt x="771" y="868"/>
                  </a:lnTo>
                  <a:lnTo>
                    <a:pt x="751" y="881"/>
                  </a:lnTo>
                  <a:lnTo>
                    <a:pt x="732" y="894"/>
                  </a:lnTo>
                  <a:lnTo>
                    <a:pt x="712" y="905"/>
                  </a:lnTo>
                  <a:lnTo>
                    <a:pt x="691" y="917"/>
                  </a:lnTo>
                  <a:lnTo>
                    <a:pt x="669" y="926"/>
                  </a:lnTo>
                  <a:lnTo>
                    <a:pt x="647" y="934"/>
                  </a:lnTo>
                  <a:lnTo>
                    <a:pt x="626" y="942"/>
                  </a:lnTo>
                  <a:lnTo>
                    <a:pt x="603" y="949"/>
                  </a:lnTo>
                  <a:lnTo>
                    <a:pt x="580" y="954"/>
                  </a:lnTo>
                  <a:lnTo>
                    <a:pt x="555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2" y="964"/>
                  </a:lnTo>
                  <a:lnTo>
                    <a:pt x="482" y="964"/>
                  </a:lnTo>
                  <a:lnTo>
                    <a:pt x="457" y="963"/>
                  </a:lnTo>
                  <a:lnTo>
                    <a:pt x="433" y="962"/>
                  </a:lnTo>
                  <a:lnTo>
                    <a:pt x="409" y="958"/>
                  </a:lnTo>
                  <a:lnTo>
                    <a:pt x="385" y="954"/>
                  </a:lnTo>
                  <a:lnTo>
                    <a:pt x="362" y="949"/>
                  </a:lnTo>
                  <a:lnTo>
                    <a:pt x="339" y="942"/>
                  </a:lnTo>
                  <a:lnTo>
                    <a:pt x="317" y="934"/>
                  </a:lnTo>
                  <a:lnTo>
                    <a:pt x="295" y="926"/>
                  </a:lnTo>
                  <a:lnTo>
                    <a:pt x="273" y="917"/>
                  </a:lnTo>
                  <a:lnTo>
                    <a:pt x="252" y="905"/>
                  </a:lnTo>
                  <a:lnTo>
                    <a:pt x="232" y="894"/>
                  </a:lnTo>
                  <a:lnTo>
                    <a:pt x="212" y="881"/>
                  </a:lnTo>
                  <a:lnTo>
                    <a:pt x="194" y="868"/>
                  </a:lnTo>
                  <a:lnTo>
                    <a:pt x="175" y="853"/>
                  </a:lnTo>
                  <a:lnTo>
                    <a:pt x="158" y="838"/>
                  </a:lnTo>
                  <a:lnTo>
                    <a:pt x="142" y="822"/>
                  </a:lnTo>
                  <a:lnTo>
                    <a:pt x="126" y="806"/>
                  </a:lnTo>
                  <a:lnTo>
                    <a:pt x="111" y="789"/>
                  </a:lnTo>
                  <a:lnTo>
                    <a:pt x="96" y="770"/>
                  </a:lnTo>
                  <a:lnTo>
                    <a:pt x="83" y="751"/>
                  </a:lnTo>
                  <a:lnTo>
                    <a:pt x="70" y="731"/>
                  </a:lnTo>
                  <a:lnTo>
                    <a:pt x="59" y="712"/>
                  </a:lnTo>
                  <a:lnTo>
                    <a:pt x="47" y="691"/>
                  </a:lnTo>
                  <a:lnTo>
                    <a:pt x="38" y="669"/>
                  </a:lnTo>
                  <a:lnTo>
                    <a:pt x="29" y="647"/>
                  </a:lnTo>
                  <a:lnTo>
                    <a:pt x="22" y="625"/>
                  </a:lnTo>
                  <a:lnTo>
                    <a:pt x="15" y="602"/>
                  </a:lnTo>
                  <a:lnTo>
                    <a:pt x="10" y="579"/>
                  </a:lnTo>
                  <a:lnTo>
                    <a:pt x="6" y="555"/>
                  </a:lnTo>
                  <a:lnTo>
                    <a:pt x="2" y="531"/>
                  </a:lnTo>
                  <a:lnTo>
                    <a:pt x="1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1" y="457"/>
                  </a:lnTo>
                  <a:lnTo>
                    <a:pt x="2" y="433"/>
                  </a:lnTo>
                  <a:lnTo>
                    <a:pt x="6" y="409"/>
                  </a:lnTo>
                  <a:lnTo>
                    <a:pt x="10" y="384"/>
                  </a:lnTo>
                  <a:lnTo>
                    <a:pt x="15" y="361"/>
                  </a:lnTo>
                  <a:lnTo>
                    <a:pt x="22" y="338"/>
                  </a:lnTo>
                  <a:lnTo>
                    <a:pt x="29" y="316"/>
                  </a:lnTo>
                  <a:lnTo>
                    <a:pt x="38" y="295"/>
                  </a:lnTo>
                  <a:lnTo>
                    <a:pt x="47" y="273"/>
                  </a:lnTo>
                  <a:lnTo>
                    <a:pt x="59" y="252"/>
                  </a:lnTo>
                  <a:lnTo>
                    <a:pt x="70" y="232"/>
                  </a:lnTo>
                  <a:lnTo>
                    <a:pt x="83" y="213"/>
                  </a:lnTo>
                  <a:lnTo>
                    <a:pt x="96" y="193"/>
                  </a:lnTo>
                  <a:lnTo>
                    <a:pt x="111" y="176"/>
                  </a:lnTo>
                  <a:lnTo>
                    <a:pt x="126" y="157"/>
                  </a:lnTo>
                  <a:lnTo>
                    <a:pt x="142" y="141"/>
                  </a:lnTo>
                  <a:lnTo>
                    <a:pt x="158" y="125"/>
                  </a:lnTo>
                  <a:lnTo>
                    <a:pt x="175" y="110"/>
                  </a:lnTo>
                  <a:lnTo>
                    <a:pt x="194" y="95"/>
                  </a:lnTo>
                  <a:lnTo>
                    <a:pt x="212" y="82"/>
                  </a:lnTo>
                  <a:lnTo>
                    <a:pt x="232" y="70"/>
                  </a:lnTo>
                  <a:lnTo>
                    <a:pt x="252" y="58"/>
                  </a:lnTo>
                  <a:lnTo>
                    <a:pt x="273" y="48"/>
                  </a:lnTo>
                  <a:lnTo>
                    <a:pt x="295" y="38"/>
                  </a:lnTo>
                  <a:lnTo>
                    <a:pt x="317" y="29"/>
                  </a:lnTo>
                  <a:lnTo>
                    <a:pt x="339" y="21"/>
                  </a:lnTo>
                  <a:lnTo>
                    <a:pt x="362" y="16"/>
                  </a:lnTo>
                  <a:lnTo>
                    <a:pt x="385" y="10"/>
                  </a:lnTo>
                  <a:lnTo>
                    <a:pt x="409" y="5"/>
                  </a:lnTo>
                  <a:lnTo>
                    <a:pt x="433" y="3"/>
                  </a:lnTo>
                  <a:lnTo>
                    <a:pt x="457" y="1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5" y="5"/>
                  </a:lnTo>
                  <a:lnTo>
                    <a:pt x="580" y="10"/>
                  </a:lnTo>
                  <a:lnTo>
                    <a:pt x="603" y="16"/>
                  </a:lnTo>
                  <a:lnTo>
                    <a:pt x="626" y="21"/>
                  </a:lnTo>
                  <a:lnTo>
                    <a:pt x="647" y="29"/>
                  </a:lnTo>
                  <a:lnTo>
                    <a:pt x="669" y="38"/>
                  </a:lnTo>
                  <a:lnTo>
                    <a:pt x="691" y="48"/>
                  </a:lnTo>
                  <a:lnTo>
                    <a:pt x="712" y="58"/>
                  </a:lnTo>
                  <a:lnTo>
                    <a:pt x="732" y="70"/>
                  </a:lnTo>
                  <a:lnTo>
                    <a:pt x="751" y="82"/>
                  </a:lnTo>
                  <a:lnTo>
                    <a:pt x="771" y="95"/>
                  </a:lnTo>
                  <a:lnTo>
                    <a:pt x="788" y="110"/>
                  </a:lnTo>
                  <a:lnTo>
                    <a:pt x="806" y="125"/>
                  </a:lnTo>
                  <a:lnTo>
                    <a:pt x="823" y="141"/>
                  </a:lnTo>
                  <a:lnTo>
                    <a:pt x="839" y="157"/>
                  </a:lnTo>
                  <a:lnTo>
                    <a:pt x="854" y="176"/>
                  </a:lnTo>
                  <a:lnTo>
                    <a:pt x="868" y="193"/>
                  </a:lnTo>
                  <a:lnTo>
                    <a:pt x="881" y="213"/>
                  </a:lnTo>
                  <a:lnTo>
                    <a:pt x="894" y="232"/>
                  </a:lnTo>
                  <a:lnTo>
                    <a:pt x="906" y="252"/>
                  </a:lnTo>
                  <a:lnTo>
                    <a:pt x="916" y="273"/>
                  </a:lnTo>
                  <a:lnTo>
                    <a:pt x="926" y="295"/>
                  </a:lnTo>
                  <a:lnTo>
                    <a:pt x="934" y="316"/>
                  </a:lnTo>
                  <a:lnTo>
                    <a:pt x="942" y="338"/>
                  </a:lnTo>
                  <a:lnTo>
                    <a:pt x="948" y="361"/>
                  </a:lnTo>
                  <a:lnTo>
                    <a:pt x="954" y="384"/>
                  </a:lnTo>
                  <a:lnTo>
                    <a:pt x="959" y="409"/>
                  </a:lnTo>
                  <a:lnTo>
                    <a:pt x="961" y="433"/>
                  </a:lnTo>
                  <a:lnTo>
                    <a:pt x="963" y="457"/>
                  </a:lnTo>
                  <a:lnTo>
                    <a:pt x="964" y="482"/>
                  </a:lnTo>
                  <a:lnTo>
                    <a:pt x="964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474" y="1891"/>
              <a:ext cx="481" cy="482"/>
            </a:xfrm>
            <a:custGeom>
              <a:avLst/>
              <a:gdLst>
                <a:gd name="T0" fmla="*/ 963 w 963"/>
                <a:gd name="T1" fmla="*/ 507 h 964"/>
                <a:gd name="T2" fmla="*/ 954 w 963"/>
                <a:gd name="T3" fmla="*/ 579 h 964"/>
                <a:gd name="T4" fmla="*/ 934 w 963"/>
                <a:gd name="T5" fmla="*/ 647 h 964"/>
                <a:gd name="T6" fmla="*/ 905 w 963"/>
                <a:gd name="T7" fmla="*/ 712 h 964"/>
                <a:gd name="T8" fmla="*/ 867 w 963"/>
                <a:gd name="T9" fmla="*/ 770 h 964"/>
                <a:gd name="T10" fmla="*/ 822 w 963"/>
                <a:gd name="T11" fmla="*/ 822 h 964"/>
                <a:gd name="T12" fmla="*/ 769 w 963"/>
                <a:gd name="T13" fmla="*/ 868 h 964"/>
                <a:gd name="T14" fmla="*/ 711 w 963"/>
                <a:gd name="T15" fmla="*/ 905 h 964"/>
                <a:gd name="T16" fmla="*/ 647 w 963"/>
                <a:gd name="T17" fmla="*/ 934 h 964"/>
                <a:gd name="T18" fmla="*/ 578 w 963"/>
                <a:gd name="T19" fmla="*/ 954 h 964"/>
                <a:gd name="T20" fmla="*/ 507 w 963"/>
                <a:gd name="T21" fmla="*/ 963 h 964"/>
                <a:gd name="T22" fmla="*/ 456 w 963"/>
                <a:gd name="T23" fmla="*/ 963 h 964"/>
                <a:gd name="T24" fmla="*/ 385 w 963"/>
                <a:gd name="T25" fmla="*/ 954 h 964"/>
                <a:gd name="T26" fmla="*/ 315 w 963"/>
                <a:gd name="T27" fmla="*/ 934 h 964"/>
                <a:gd name="T28" fmla="*/ 252 w 963"/>
                <a:gd name="T29" fmla="*/ 905 h 964"/>
                <a:gd name="T30" fmla="*/ 193 w 963"/>
                <a:gd name="T31" fmla="*/ 868 h 964"/>
                <a:gd name="T32" fmla="*/ 140 w 963"/>
                <a:gd name="T33" fmla="*/ 822 h 964"/>
                <a:gd name="T34" fmla="*/ 95 w 963"/>
                <a:gd name="T35" fmla="*/ 770 h 964"/>
                <a:gd name="T36" fmla="*/ 57 w 963"/>
                <a:gd name="T37" fmla="*/ 712 h 964"/>
                <a:gd name="T38" fmla="*/ 29 w 963"/>
                <a:gd name="T39" fmla="*/ 647 h 964"/>
                <a:gd name="T40" fmla="*/ 9 w 963"/>
                <a:gd name="T41" fmla="*/ 579 h 964"/>
                <a:gd name="T42" fmla="*/ 0 w 963"/>
                <a:gd name="T43" fmla="*/ 507 h 964"/>
                <a:gd name="T44" fmla="*/ 0 w 963"/>
                <a:gd name="T45" fmla="*/ 457 h 964"/>
                <a:gd name="T46" fmla="*/ 9 w 963"/>
                <a:gd name="T47" fmla="*/ 384 h 964"/>
                <a:gd name="T48" fmla="*/ 29 w 963"/>
                <a:gd name="T49" fmla="*/ 316 h 964"/>
                <a:gd name="T50" fmla="*/ 57 w 963"/>
                <a:gd name="T51" fmla="*/ 252 h 964"/>
                <a:gd name="T52" fmla="*/ 95 w 963"/>
                <a:gd name="T53" fmla="*/ 193 h 964"/>
                <a:gd name="T54" fmla="*/ 140 w 963"/>
                <a:gd name="T55" fmla="*/ 141 h 964"/>
                <a:gd name="T56" fmla="*/ 193 w 963"/>
                <a:gd name="T57" fmla="*/ 95 h 964"/>
                <a:gd name="T58" fmla="*/ 252 w 963"/>
                <a:gd name="T59" fmla="*/ 58 h 964"/>
                <a:gd name="T60" fmla="*/ 315 w 963"/>
                <a:gd name="T61" fmla="*/ 29 h 964"/>
                <a:gd name="T62" fmla="*/ 385 w 963"/>
                <a:gd name="T63" fmla="*/ 10 h 964"/>
                <a:gd name="T64" fmla="*/ 456 w 963"/>
                <a:gd name="T65" fmla="*/ 1 h 964"/>
                <a:gd name="T66" fmla="*/ 507 w 963"/>
                <a:gd name="T67" fmla="*/ 1 h 964"/>
                <a:gd name="T68" fmla="*/ 578 w 963"/>
                <a:gd name="T69" fmla="*/ 10 h 964"/>
                <a:gd name="T70" fmla="*/ 647 w 963"/>
                <a:gd name="T71" fmla="*/ 29 h 964"/>
                <a:gd name="T72" fmla="*/ 711 w 963"/>
                <a:gd name="T73" fmla="*/ 58 h 964"/>
                <a:gd name="T74" fmla="*/ 769 w 963"/>
                <a:gd name="T75" fmla="*/ 95 h 964"/>
                <a:gd name="T76" fmla="*/ 822 w 963"/>
                <a:gd name="T77" fmla="*/ 141 h 964"/>
                <a:gd name="T78" fmla="*/ 867 w 963"/>
                <a:gd name="T79" fmla="*/ 193 h 964"/>
                <a:gd name="T80" fmla="*/ 905 w 963"/>
                <a:gd name="T81" fmla="*/ 252 h 964"/>
                <a:gd name="T82" fmla="*/ 934 w 963"/>
                <a:gd name="T83" fmla="*/ 316 h 964"/>
                <a:gd name="T84" fmla="*/ 954 w 963"/>
                <a:gd name="T85" fmla="*/ 384 h 964"/>
                <a:gd name="T86" fmla="*/ 963 w 963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3" h="964">
                  <a:moveTo>
                    <a:pt x="963" y="482"/>
                  </a:moveTo>
                  <a:lnTo>
                    <a:pt x="963" y="482"/>
                  </a:lnTo>
                  <a:lnTo>
                    <a:pt x="963" y="507"/>
                  </a:lnTo>
                  <a:lnTo>
                    <a:pt x="961" y="531"/>
                  </a:lnTo>
                  <a:lnTo>
                    <a:pt x="957" y="555"/>
                  </a:lnTo>
                  <a:lnTo>
                    <a:pt x="954" y="579"/>
                  </a:lnTo>
                  <a:lnTo>
                    <a:pt x="948" y="602"/>
                  </a:lnTo>
                  <a:lnTo>
                    <a:pt x="941" y="625"/>
                  </a:lnTo>
                  <a:lnTo>
                    <a:pt x="934" y="647"/>
                  </a:lnTo>
                  <a:lnTo>
                    <a:pt x="925" y="669"/>
                  </a:lnTo>
                  <a:lnTo>
                    <a:pt x="916" y="691"/>
                  </a:lnTo>
                  <a:lnTo>
                    <a:pt x="905" y="712"/>
                  </a:lnTo>
                  <a:lnTo>
                    <a:pt x="894" y="731"/>
                  </a:lnTo>
                  <a:lnTo>
                    <a:pt x="881" y="751"/>
                  </a:lnTo>
                  <a:lnTo>
                    <a:pt x="867" y="770"/>
                  </a:lnTo>
                  <a:lnTo>
                    <a:pt x="853" y="789"/>
                  </a:lnTo>
                  <a:lnTo>
                    <a:pt x="838" y="806"/>
                  </a:lnTo>
                  <a:lnTo>
                    <a:pt x="822" y="822"/>
                  </a:lnTo>
                  <a:lnTo>
                    <a:pt x="805" y="838"/>
                  </a:lnTo>
                  <a:lnTo>
                    <a:pt x="788" y="853"/>
                  </a:lnTo>
                  <a:lnTo>
                    <a:pt x="769" y="868"/>
                  </a:lnTo>
                  <a:lnTo>
                    <a:pt x="751" y="881"/>
                  </a:lnTo>
                  <a:lnTo>
                    <a:pt x="731" y="894"/>
                  </a:lnTo>
                  <a:lnTo>
                    <a:pt x="711" y="905"/>
                  </a:lnTo>
                  <a:lnTo>
                    <a:pt x="690" y="917"/>
                  </a:lnTo>
                  <a:lnTo>
                    <a:pt x="669" y="926"/>
                  </a:lnTo>
                  <a:lnTo>
                    <a:pt x="647" y="934"/>
                  </a:lnTo>
                  <a:lnTo>
                    <a:pt x="624" y="942"/>
                  </a:lnTo>
                  <a:lnTo>
                    <a:pt x="602" y="949"/>
                  </a:lnTo>
                  <a:lnTo>
                    <a:pt x="578" y="954"/>
                  </a:lnTo>
                  <a:lnTo>
                    <a:pt x="555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1" y="964"/>
                  </a:lnTo>
                  <a:lnTo>
                    <a:pt x="481" y="964"/>
                  </a:lnTo>
                  <a:lnTo>
                    <a:pt x="456" y="963"/>
                  </a:lnTo>
                  <a:lnTo>
                    <a:pt x="432" y="962"/>
                  </a:lnTo>
                  <a:lnTo>
                    <a:pt x="408" y="958"/>
                  </a:lnTo>
                  <a:lnTo>
                    <a:pt x="385" y="954"/>
                  </a:lnTo>
                  <a:lnTo>
                    <a:pt x="360" y="949"/>
                  </a:lnTo>
                  <a:lnTo>
                    <a:pt x="339" y="942"/>
                  </a:lnTo>
                  <a:lnTo>
                    <a:pt x="315" y="934"/>
                  </a:lnTo>
                  <a:lnTo>
                    <a:pt x="294" y="926"/>
                  </a:lnTo>
                  <a:lnTo>
                    <a:pt x="273" y="917"/>
                  </a:lnTo>
                  <a:lnTo>
                    <a:pt x="252" y="905"/>
                  </a:lnTo>
                  <a:lnTo>
                    <a:pt x="231" y="894"/>
                  </a:lnTo>
                  <a:lnTo>
                    <a:pt x="212" y="881"/>
                  </a:lnTo>
                  <a:lnTo>
                    <a:pt x="193" y="868"/>
                  </a:lnTo>
                  <a:lnTo>
                    <a:pt x="175" y="853"/>
                  </a:lnTo>
                  <a:lnTo>
                    <a:pt x="158" y="838"/>
                  </a:lnTo>
                  <a:lnTo>
                    <a:pt x="140" y="822"/>
                  </a:lnTo>
                  <a:lnTo>
                    <a:pt x="124" y="806"/>
                  </a:lnTo>
                  <a:lnTo>
                    <a:pt x="109" y="789"/>
                  </a:lnTo>
                  <a:lnTo>
                    <a:pt x="95" y="770"/>
                  </a:lnTo>
                  <a:lnTo>
                    <a:pt x="82" y="751"/>
                  </a:lnTo>
                  <a:lnTo>
                    <a:pt x="69" y="731"/>
                  </a:lnTo>
                  <a:lnTo>
                    <a:pt x="57" y="712"/>
                  </a:lnTo>
                  <a:lnTo>
                    <a:pt x="47" y="691"/>
                  </a:lnTo>
                  <a:lnTo>
                    <a:pt x="38" y="669"/>
                  </a:lnTo>
                  <a:lnTo>
                    <a:pt x="29" y="647"/>
                  </a:lnTo>
                  <a:lnTo>
                    <a:pt x="22" y="625"/>
                  </a:lnTo>
                  <a:lnTo>
                    <a:pt x="15" y="602"/>
                  </a:lnTo>
                  <a:lnTo>
                    <a:pt x="9" y="579"/>
                  </a:lnTo>
                  <a:lnTo>
                    <a:pt x="6" y="555"/>
                  </a:lnTo>
                  <a:lnTo>
                    <a:pt x="2" y="531"/>
                  </a:lnTo>
                  <a:lnTo>
                    <a:pt x="0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57"/>
                  </a:lnTo>
                  <a:lnTo>
                    <a:pt x="2" y="433"/>
                  </a:lnTo>
                  <a:lnTo>
                    <a:pt x="6" y="409"/>
                  </a:lnTo>
                  <a:lnTo>
                    <a:pt x="9" y="384"/>
                  </a:lnTo>
                  <a:lnTo>
                    <a:pt x="15" y="361"/>
                  </a:lnTo>
                  <a:lnTo>
                    <a:pt x="22" y="338"/>
                  </a:lnTo>
                  <a:lnTo>
                    <a:pt x="29" y="316"/>
                  </a:lnTo>
                  <a:lnTo>
                    <a:pt x="38" y="295"/>
                  </a:lnTo>
                  <a:lnTo>
                    <a:pt x="47" y="273"/>
                  </a:lnTo>
                  <a:lnTo>
                    <a:pt x="57" y="252"/>
                  </a:lnTo>
                  <a:lnTo>
                    <a:pt x="69" y="232"/>
                  </a:lnTo>
                  <a:lnTo>
                    <a:pt x="82" y="213"/>
                  </a:lnTo>
                  <a:lnTo>
                    <a:pt x="95" y="193"/>
                  </a:lnTo>
                  <a:lnTo>
                    <a:pt x="109" y="176"/>
                  </a:lnTo>
                  <a:lnTo>
                    <a:pt x="124" y="157"/>
                  </a:lnTo>
                  <a:lnTo>
                    <a:pt x="140" y="141"/>
                  </a:lnTo>
                  <a:lnTo>
                    <a:pt x="158" y="125"/>
                  </a:lnTo>
                  <a:lnTo>
                    <a:pt x="175" y="110"/>
                  </a:lnTo>
                  <a:lnTo>
                    <a:pt x="193" y="95"/>
                  </a:lnTo>
                  <a:lnTo>
                    <a:pt x="212" y="82"/>
                  </a:lnTo>
                  <a:lnTo>
                    <a:pt x="231" y="70"/>
                  </a:lnTo>
                  <a:lnTo>
                    <a:pt x="252" y="58"/>
                  </a:lnTo>
                  <a:lnTo>
                    <a:pt x="273" y="48"/>
                  </a:lnTo>
                  <a:lnTo>
                    <a:pt x="294" y="38"/>
                  </a:lnTo>
                  <a:lnTo>
                    <a:pt x="315" y="29"/>
                  </a:lnTo>
                  <a:lnTo>
                    <a:pt x="339" y="21"/>
                  </a:lnTo>
                  <a:lnTo>
                    <a:pt x="360" y="16"/>
                  </a:lnTo>
                  <a:lnTo>
                    <a:pt x="385" y="10"/>
                  </a:lnTo>
                  <a:lnTo>
                    <a:pt x="408" y="5"/>
                  </a:lnTo>
                  <a:lnTo>
                    <a:pt x="432" y="3"/>
                  </a:lnTo>
                  <a:lnTo>
                    <a:pt x="456" y="1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5" y="5"/>
                  </a:lnTo>
                  <a:lnTo>
                    <a:pt x="578" y="10"/>
                  </a:lnTo>
                  <a:lnTo>
                    <a:pt x="602" y="16"/>
                  </a:lnTo>
                  <a:lnTo>
                    <a:pt x="624" y="21"/>
                  </a:lnTo>
                  <a:lnTo>
                    <a:pt x="647" y="29"/>
                  </a:lnTo>
                  <a:lnTo>
                    <a:pt x="669" y="38"/>
                  </a:lnTo>
                  <a:lnTo>
                    <a:pt x="690" y="48"/>
                  </a:lnTo>
                  <a:lnTo>
                    <a:pt x="711" y="58"/>
                  </a:lnTo>
                  <a:lnTo>
                    <a:pt x="731" y="70"/>
                  </a:lnTo>
                  <a:lnTo>
                    <a:pt x="751" y="82"/>
                  </a:lnTo>
                  <a:lnTo>
                    <a:pt x="769" y="95"/>
                  </a:lnTo>
                  <a:lnTo>
                    <a:pt x="788" y="110"/>
                  </a:lnTo>
                  <a:lnTo>
                    <a:pt x="805" y="125"/>
                  </a:lnTo>
                  <a:lnTo>
                    <a:pt x="822" y="141"/>
                  </a:lnTo>
                  <a:lnTo>
                    <a:pt x="838" y="157"/>
                  </a:lnTo>
                  <a:lnTo>
                    <a:pt x="853" y="176"/>
                  </a:lnTo>
                  <a:lnTo>
                    <a:pt x="867" y="193"/>
                  </a:lnTo>
                  <a:lnTo>
                    <a:pt x="881" y="213"/>
                  </a:lnTo>
                  <a:lnTo>
                    <a:pt x="894" y="232"/>
                  </a:lnTo>
                  <a:lnTo>
                    <a:pt x="905" y="252"/>
                  </a:lnTo>
                  <a:lnTo>
                    <a:pt x="916" y="273"/>
                  </a:lnTo>
                  <a:lnTo>
                    <a:pt x="925" y="295"/>
                  </a:lnTo>
                  <a:lnTo>
                    <a:pt x="934" y="316"/>
                  </a:lnTo>
                  <a:lnTo>
                    <a:pt x="941" y="338"/>
                  </a:lnTo>
                  <a:lnTo>
                    <a:pt x="948" y="361"/>
                  </a:lnTo>
                  <a:lnTo>
                    <a:pt x="954" y="384"/>
                  </a:lnTo>
                  <a:lnTo>
                    <a:pt x="957" y="409"/>
                  </a:lnTo>
                  <a:lnTo>
                    <a:pt x="961" y="433"/>
                  </a:lnTo>
                  <a:lnTo>
                    <a:pt x="963" y="457"/>
                  </a:lnTo>
                  <a:lnTo>
                    <a:pt x="963" y="482"/>
                  </a:lnTo>
                  <a:lnTo>
                    <a:pt x="963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3673" y="1891"/>
              <a:ext cx="482" cy="482"/>
            </a:xfrm>
            <a:custGeom>
              <a:avLst/>
              <a:gdLst>
                <a:gd name="T0" fmla="*/ 963 w 965"/>
                <a:gd name="T1" fmla="*/ 507 h 964"/>
                <a:gd name="T2" fmla="*/ 954 w 965"/>
                <a:gd name="T3" fmla="*/ 579 h 964"/>
                <a:gd name="T4" fmla="*/ 935 w 965"/>
                <a:gd name="T5" fmla="*/ 647 h 964"/>
                <a:gd name="T6" fmla="*/ 906 w 965"/>
                <a:gd name="T7" fmla="*/ 712 h 964"/>
                <a:gd name="T8" fmla="*/ 869 w 965"/>
                <a:gd name="T9" fmla="*/ 770 h 964"/>
                <a:gd name="T10" fmla="*/ 823 w 965"/>
                <a:gd name="T11" fmla="*/ 822 h 964"/>
                <a:gd name="T12" fmla="*/ 771 w 965"/>
                <a:gd name="T13" fmla="*/ 868 h 964"/>
                <a:gd name="T14" fmla="*/ 712 w 965"/>
                <a:gd name="T15" fmla="*/ 905 h 964"/>
                <a:gd name="T16" fmla="*/ 648 w 965"/>
                <a:gd name="T17" fmla="*/ 934 h 964"/>
                <a:gd name="T18" fmla="*/ 580 w 965"/>
                <a:gd name="T19" fmla="*/ 954 h 964"/>
                <a:gd name="T20" fmla="*/ 507 w 965"/>
                <a:gd name="T21" fmla="*/ 963 h 964"/>
                <a:gd name="T22" fmla="*/ 458 w 965"/>
                <a:gd name="T23" fmla="*/ 963 h 964"/>
                <a:gd name="T24" fmla="*/ 385 w 965"/>
                <a:gd name="T25" fmla="*/ 954 h 964"/>
                <a:gd name="T26" fmla="*/ 317 w 965"/>
                <a:gd name="T27" fmla="*/ 934 h 964"/>
                <a:gd name="T28" fmla="*/ 253 w 965"/>
                <a:gd name="T29" fmla="*/ 905 h 964"/>
                <a:gd name="T30" fmla="*/ 194 w 965"/>
                <a:gd name="T31" fmla="*/ 868 h 964"/>
                <a:gd name="T32" fmla="*/ 142 w 965"/>
                <a:gd name="T33" fmla="*/ 822 h 964"/>
                <a:gd name="T34" fmla="*/ 97 w 965"/>
                <a:gd name="T35" fmla="*/ 770 h 964"/>
                <a:gd name="T36" fmla="*/ 59 w 965"/>
                <a:gd name="T37" fmla="*/ 712 h 964"/>
                <a:gd name="T38" fmla="*/ 30 w 965"/>
                <a:gd name="T39" fmla="*/ 647 h 964"/>
                <a:gd name="T40" fmla="*/ 11 w 965"/>
                <a:gd name="T41" fmla="*/ 579 h 964"/>
                <a:gd name="T42" fmla="*/ 1 w 965"/>
                <a:gd name="T43" fmla="*/ 507 h 964"/>
                <a:gd name="T44" fmla="*/ 1 w 965"/>
                <a:gd name="T45" fmla="*/ 457 h 964"/>
                <a:gd name="T46" fmla="*/ 11 w 965"/>
                <a:gd name="T47" fmla="*/ 384 h 964"/>
                <a:gd name="T48" fmla="*/ 30 w 965"/>
                <a:gd name="T49" fmla="*/ 316 h 964"/>
                <a:gd name="T50" fmla="*/ 59 w 965"/>
                <a:gd name="T51" fmla="*/ 252 h 964"/>
                <a:gd name="T52" fmla="*/ 97 w 965"/>
                <a:gd name="T53" fmla="*/ 193 h 964"/>
                <a:gd name="T54" fmla="*/ 142 w 965"/>
                <a:gd name="T55" fmla="*/ 141 h 964"/>
                <a:gd name="T56" fmla="*/ 194 w 965"/>
                <a:gd name="T57" fmla="*/ 95 h 964"/>
                <a:gd name="T58" fmla="*/ 253 w 965"/>
                <a:gd name="T59" fmla="*/ 58 h 964"/>
                <a:gd name="T60" fmla="*/ 317 w 965"/>
                <a:gd name="T61" fmla="*/ 29 h 964"/>
                <a:gd name="T62" fmla="*/ 385 w 965"/>
                <a:gd name="T63" fmla="*/ 10 h 964"/>
                <a:gd name="T64" fmla="*/ 458 w 965"/>
                <a:gd name="T65" fmla="*/ 1 h 964"/>
                <a:gd name="T66" fmla="*/ 507 w 965"/>
                <a:gd name="T67" fmla="*/ 1 h 964"/>
                <a:gd name="T68" fmla="*/ 580 w 965"/>
                <a:gd name="T69" fmla="*/ 10 h 964"/>
                <a:gd name="T70" fmla="*/ 648 w 965"/>
                <a:gd name="T71" fmla="*/ 29 h 964"/>
                <a:gd name="T72" fmla="*/ 712 w 965"/>
                <a:gd name="T73" fmla="*/ 58 h 964"/>
                <a:gd name="T74" fmla="*/ 771 w 965"/>
                <a:gd name="T75" fmla="*/ 95 h 964"/>
                <a:gd name="T76" fmla="*/ 823 w 965"/>
                <a:gd name="T77" fmla="*/ 141 h 964"/>
                <a:gd name="T78" fmla="*/ 869 w 965"/>
                <a:gd name="T79" fmla="*/ 193 h 964"/>
                <a:gd name="T80" fmla="*/ 906 w 965"/>
                <a:gd name="T81" fmla="*/ 252 h 964"/>
                <a:gd name="T82" fmla="*/ 935 w 965"/>
                <a:gd name="T83" fmla="*/ 316 h 964"/>
                <a:gd name="T84" fmla="*/ 954 w 965"/>
                <a:gd name="T85" fmla="*/ 384 h 964"/>
                <a:gd name="T86" fmla="*/ 963 w 965"/>
                <a:gd name="T87" fmla="*/ 457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5" h="964">
                  <a:moveTo>
                    <a:pt x="965" y="482"/>
                  </a:moveTo>
                  <a:lnTo>
                    <a:pt x="965" y="482"/>
                  </a:lnTo>
                  <a:lnTo>
                    <a:pt x="963" y="507"/>
                  </a:lnTo>
                  <a:lnTo>
                    <a:pt x="962" y="531"/>
                  </a:lnTo>
                  <a:lnTo>
                    <a:pt x="959" y="555"/>
                  </a:lnTo>
                  <a:lnTo>
                    <a:pt x="954" y="579"/>
                  </a:lnTo>
                  <a:lnTo>
                    <a:pt x="950" y="602"/>
                  </a:lnTo>
                  <a:lnTo>
                    <a:pt x="943" y="625"/>
                  </a:lnTo>
                  <a:lnTo>
                    <a:pt x="935" y="647"/>
                  </a:lnTo>
                  <a:lnTo>
                    <a:pt x="927" y="669"/>
                  </a:lnTo>
                  <a:lnTo>
                    <a:pt x="917" y="691"/>
                  </a:lnTo>
                  <a:lnTo>
                    <a:pt x="906" y="712"/>
                  </a:lnTo>
                  <a:lnTo>
                    <a:pt x="894" y="731"/>
                  </a:lnTo>
                  <a:lnTo>
                    <a:pt x="882" y="751"/>
                  </a:lnTo>
                  <a:lnTo>
                    <a:pt x="869" y="770"/>
                  </a:lnTo>
                  <a:lnTo>
                    <a:pt x="854" y="789"/>
                  </a:lnTo>
                  <a:lnTo>
                    <a:pt x="839" y="806"/>
                  </a:lnTo>
                  <a:lnTo>
                    <a:pt x="823" y="822"/>
                  </a:lnTo>
                  <a:lnTo>
                    <a:pt x="807" y="838"/>
                  </a:lnTo>
                  <a:lnTo>
                    <a:pt x="789" y="853"/>
                  </a:lnTo>
                  <a:lnTo>
                    <a:pt x="771" y="868"/>
                  </a:lnTo>
                  <a:lnTo>
                    <a:pt x="751" y="881"/>
                  </a:lnTo>
                  <a:lnTo>
                    <a:pt x="732" y="894"/>
                  </a:lnTo>
                  <a:lnTo>
                    <a:pt x="712" y="905"/>
                  </a:lnTo>
                  <a:lnTo>
                    <a:pt x="692" y="917"/>
                  </a:lnTo>
                  <a:lnTo>
                    <a:pt x="670" y="926"/>
                  </a:lnTo>
                  <a:lnTo>
                    <a:pt x="648" y="934"/>
                  </a:lnTo>
                  <a:lnTo>
                    <a:pt x="626" y="942"/>
                  </a:lnTo>
                  <a:lnTo>
                    <a:pt x="603" y="949"/>
                  </a:lnTo>
                  <a:lnTo>
                    <a:pt x="580" y="954"/>
                  </a:lnTo>
                  <a:lnTo>
                    <a:pt x="556" y="958"/>
                  </a:lnTo>
                  <a:lnTo>
                    <a:pt x="531" y="962"/>
                  </a:lnTo>
                  <a:lnTo>
                    <a:pt x="507" y="963"/>
                  </a:lnTo>
                  <a:lnTo>
                    <a:pt x="483" y="964"/>
                  </a:lnTo>
                  <a:lnTo>
                    <a:pt x="483" y="964"/>
                  </a:lnTo>
                  <a:lnTo>
                    <a:pt x="458" y="963"/>
                  </a:lnTo>
                  <a:lnTo>
                    <a:pt x="433" y="962"/>
                  </a:lnTo>
                  <a:lnTo>
                    <a:pt x="409" y="958"/>
                  </a:lnTo>
                  <a:lnTo>
                    <a:pt x="385" y="954"/>
                  </a:lnTo>
                  <a:lnTo>
                    <a:pt x="362" y="949"/>
                  </a:lnTo>
                  <a:lnTo>
                    <a:pt x="339" y="942"/>
                  </a:lnTo>
                  <a:lnTo>
                    <a:pt x="317" y="934"/>
                  </a:lnTo>
                  <a:lnTo>
                    <a:pt x="295" y="926"/>
                  </a:lnTo>
                  <a:lnTo>
                    <a:pt x="273" y="917"/>
                  </a:lnTo>
                  <a:lnTo>
                    <a:pt x="253" y="905"/>
                  </a:lnTo>
                  <a:lnTo>
                    <a:pt x="233" y="894"/>
                  </a:lnTo>
                  <a:lnTo>
                    <a:pt x="213" y="881"/>
                  </a:lnTo>
                  <a:lnTo>
                    <a:pt x="194" y="868"/>
                  </a:lnTo>
                  <a:lnTo>
                    <a:pt x="177" y="853"/>
                  </a:lnTo>
                  <a:lnTo>
                    <a:pt x="158" y="838"/>
                  </a:lnTo>
                  <a:lnTo>
                    <a:pt x="142" y="822"/>
                  </a:lnTo>
                  <a:lnTo>
                    <a:pt x="126" y="806"/>
                  </a:lnTo>
                  <a:lnTo>
                    <a:pt x="111" y="789"/>
                  </a:lnTo>
                  <a:lnTo>
                    <a:pt x="97" y="770"/>
                  </a:lnTo>
                  <a:lnTo>
                    <a:pt x="83" y="751"/>
                  </a:lnTo>
                  <a:lnTo>
                    <a:pt x="71" y="731"/>
                  </a:lnTo>
                  <a:lnTo>
                    <a:pt x="59" y="712"/>
                  </a:lnTo>
                  <a:lnTo>
                    <a:pt x="49" y="691"/>
                  </a:lnTo>
                  <a:lnTo>
                    <a:pt x="38" y="669"/>
                  </a:lnTo>
                  <a:lnTo>
                    <a:pt x="30" y="647"/>
                  </a:lnTo>
                  <a:lnTo>
                    <a:pt x="22" y="625"/>
                  </a:lnTo>
                  <a:lnTo>
                    <a:pt x="16" y="602"/>
                  </a:lnTo>
                  <a:lnTo>
                    <a:pt x="11" y="579"/>
                  </a:lnTo>
                  <a:lnTo>
                    <a:pt x="6" y="555"/>
                  </a:lnTo>
                  <a:lnTo>
                    <a:pt x="4" y="531"/>
                  </a:lnTo>
                  <a:lnTo>
                    <a:pt x="1" y="507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1" y="457"/>
                  </a:lnTo>
                  <a:lnTo>
                    <a:pt x="4" y="433"/>
                  </a:lnTo>
                  <a:lnTo>
                    <a:pt x="6" y="409"/>
                  </a:lnTo>
                  <a:lnTo>
                    <a:pt x="11" y="384"/>
                  </a:lnTo>
                  <a:lnTo>
                    <a:pt x="16" y="361"/>
                  </a:lnTo>
                  <a:lnTo>
                    <a:pt x="22" y="338"/>
                  </a:lnTo>
                  <a:lnTo>
                    <a:pt x="30" y="316"/>
                  </a:lnTo>
                  <a:lnTo>
                    <a:pt x="38" y="295"/>
                  </a:lnTo>
                  <a:lnTo>
                    <a:pt x="49" y="273"/>
                  </a:lnTo>
                  <a:lnTo>
                    <a:pt x="59" y="252"/>
                  </a:lnTo>
                  <a:lnTo>
                    <a:pt x="71" y="232"/>
                  </a:lnTo>
                  <a:lnTo>
                    <a:pt x="83" y="213"/>
                  </a:lnTo>
                  <a:lnTo>
                    <a:pt x="97" y="193"/>
                  </a:lnTo>
                  <a:lnTo>
                    <a:pt x="111" y="176"/>
                  </a:lnTo>
                  <a:lnTo>
                    <a:pt x="126" y="157"/>
                  </a:lnTo>
                  <a:lnTo>
                    <a:pt x="142" y="141"/>
                  </a:lnTo>
                  <a:lnTo>
                    <a:pt x="158" y="125"/>
                  </a:lnTo>
                  <a:lnTo>
                    <a:pt x="177" y="110"/>
                  </a:lnTo>
                  <a:lnTo>
                    <a:pt x="194" y="95"/>
                  </a:lnTo>
                  <a:lnTo>
                    <a:pt x="213" y="82"/>
                  </a:lnTo>
                  <a:lnTo>
                    <a:pt x="233" y="70"/>
                  </a:lnTo>
                  <a:lnTo>
                    <a:pt x="253" y="58"/>
                  </a:lnTo>
                  <a:lnTo>
                    <a:pt x="273" y="48"/>
                  </a:lnTo>
                  <a:lnTo>
                    <a:pt x="295" y="38"/>
                  </a:lnTo>
                  <a:lnTo>
                    <a:pt x="317" y="29"/>
                  </a:lnTo>
                  <a:lnTo>
                    <a:pt x="339" y="21"/>
                  </a:lnTo>
                  <a:lnTo>
                    <a:pt x="362" y="16"/>
                  </a:lnTo>
                  <a:lnTo>
                    <a:pt x="385" y="10"/>
                  </a:lnTo>
                  <a:lnTo>
                    <a:pt x="409" y="5"/>
                  </a:lnTo>
                  <a:lnTo>
                    <a:pt x="433" y="3"/>
                  </a:lnTo>
                  <a:lnTo>
                    <a:pt x="458" y="1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507" y="1"/>
                  </a:lnTo>
                  <a:lnTo>
                    <a:pt x="531" y="3"/>
                  </a:lnTo>
                  <a:lnTo>
                    <a:pt x="556" y="5"/>
                  </a:lnTo>
                  <a:lnTo>
                    <a:pt x="580" y="10"/>
                  </a:lnTo>
                  <a:lnTo>
                    <a:pt x="603" y="16"/>
                  </a:lnTo>
                  <a:lnTo>
                    <a:pt x="626" y="21"/>
                  </a:lnTo>
                  <a:lnTo>
                    <a:pt x="648" y="29"/>
                  </a:lnTo>
                  <a:lnTo>
                    <a:pt x="670" y="38"/>
                  </a:lnTo>
                  <a:lnTo>
                    <a:pt x="692" y="48"/>
                  </a:lnTo>
                  <a:lnTo>
                    <a:pt x="712" y="58"/>
                  </a:lnTo>
                  <a:lnTo>
                    <a:pt x="732" y="70"/>
                  </a:lnTo>
                  <a:lnTo>
                    <a:pt x="751" y="82"/>
                  </a:lnTo>
                  <a:lnTo>
                    <a:pt x="771" y="95"/>
                  </a:lnTo>
                  <a:lnTo>
                    <a:pt x="789" y="110"/>
                  </a:lnTo>
                  <a:lnTo>
                    <a:pt x="807" y="125"/>
                  </a:lnTo>
                  <a:lnTo>
                    <a:pt x="823" y="141"/>
                  </a:lnTo>
                  <a:lnTo>
                    <a:pt x="839" y="157"/>
                  </a:lnTo>
                  <a:lnTo>
                    <a:pt x="854" y="176"/>
                  </a:lnTo>
                  <a:lnTo>
                    <a:pt x="869" y="193"/>
                  </a:lnTo>
                  <a:lnTo>
                    <a:pt x="882" y="213"/>
                  </a:lnTo>
                  <a:lnTo>
                    <a:pt x="894" y="232"/>
                  </a:lnTo>
                  <a:lnTo>
                    <a:pt x="906" y="252"/>
                  </a:lnTo>
                  <a:lnTo>
                    <a:pt x="917" y="273"/>
                  </a:lnTo>
                  <a:lnTo>
                    <a:pt x="927" y="295"/>
                  </a:lnTo>
                  <a:lnTo>
                    <a:pt x="935" y="316"/>
                  </a:lnTo>
                  <a:lnTo>
                    <a:pt x="943" y="338"/>
                  </a:lnTo>
                  <a:lnTo>
                    <a:pt x="950" y="361"/>
                  </a:lnTo>
                  <a:lnTo>
                    <a:pt x="954" y="384"/>
                  </a:lnTo>
                  <a:lnTo>
                    <a:pt x="959" y="409"/>
                  </a:lnTo>
                  <a:lnTo>
                    <a:pt x="962" y="433"/>
                  </a:lnTo>
                  <a:lnTo>
                    <a:pt x="963" y="457"/>
                  </a:lnTo>
                  <a:lnTo>
                    <a:pt x="965" y="482"/>
                  </a:lnTo>
                  <a:lnTo>
                    <a:pt x="965" y="482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2672" y="1966"/>
              <a:ext cx="198" cy="198"/>
            </a:xfrm>
            <a:custGeom>
              <a:avLst/>
              <a:gdLst>
                <a:gd name="T0" fmla="*/ 179 w 396"/>
                <a:gd name="T1" fmla="*/ 396 h 397"/>
                <a:gd name="T2" fmla="*/ 122 w 396"/>
                <a:gd name="T3" fmla="*/ 382 h 397"/>
                <a:gd name="T4" fmla="*/ 73 w 396"/>
                <a:gd name="T5" fmla="*/ 352 h 397"/>
                <a:gd name="T6" fmla="*/ 45 w 396"/>
                <a:gd name="T7" fmla="*/ 324 h 397"/>
                <a:gd name="T8" fmla="*/ 15 w 396"/>
                <a:gd name="T9" fmla="*/ 273 h 397"/>
                <a:gd name="T10" fmla="*/ 1 w 396"/>
                <a:gd name="T11" fmla="*/ 218 h 397"/>
                <a:gd name="T12" fmla="*/ 4 w 396"/>
                <a:gd name="T13" fmla="*/ 160 h 397"/>
                <a:gd name="T14" fmla="*/ 23 w 396"/>
                <a:gd name="T15" fmla="*/ 106 h 397"/>
                <a:gd name="T16" fmla="*/ 58 w 396"/>
                <a:gd name="T17" fmla="*/ 59 h 397"/>
                <a:gd name="T18" fmla="*/ 89 w 396"/>
                <a:gd name="T19" fmla="*/ 34 h 397"/>
                <a:gd name="T20" fmla="*/ 141 w 396"/>
                <a:gd name="T21" fmla="*/ 10 h 397"/>
                <a:gd name="T22" fmla="*/ 198 w 396"/>
                <a:gd name="T23" fmla="*/ 0 h 397"/>
                <a:gd name="T24" fmla="*/ 237 w 396"/>
                <a:gd name="T25" fmla="*/ 4 h 397"/>
                <a:gd name="T26" fmla="*/ 292 w 396"/>
                <a:gd name="T27" fmla="*/ 23 h 397"/>
                <a:gd name="T28" fmla="*/ 339 w 396"/>
                <a:gd name="T29" fmla="*/ 59 h 397"/>
                <a:gd name="T30" fmla="*/ 364 w 396"/>
                <a:gd name="T31" fmla="*/ 89 h 397"/>
                <a:gd name="T32" fmla="*/ 388 w 396"/>
                <a:gd name="T33" fmla="*/ 142 h 397"/>
                <a:gd name="T34" fmla="*/ 396 w 396"/>
                <a:gd name="T35" fmla="*/ 199 h 397"/>
                <a:gd name="T36" fmla="*/ 388 w 396"/>
                <a:gd name="T37" fmla="*/ 255 h 397"/>
                <a:gd name="T38" fmla="*/ 364 w 396"/>
                <a:gd name="T39" fmla="*/ 308 h 397"/>
                <a:gd name="T40" fmla="*/ 339 w 396"/>
                <a:gd name="T41" fmla="*/ 339 h 397"/>
                <a:gd name="T42" fmla="*/ 292 w 396"/>
                <a:gd name="T43" fmla="*/ 374 h 397"/>
                <a:gd name="T44" fmla="*/ 237 w 396"/>
                <a:gd name="T45" fmla="*/ 393 h 397"/>
                <a:gd name="T46" fmla="*/ 198 w 396"/>
                <a:gd name="T47" fmla="*/ 397 h 397"/>
                <a:gd name="T48" fmla="*/ 180 w 396"/>
                <a:gd name="T49" fmla="*/ 12 h 397"/>
                <a:gd name="T50" fmla="*/ 127 w 396"/>
                <a:gd name="T51" fmla="*/ 26 h 397"/>
                <a:gd name="T52" fmla="*/ 80 w 396"/>
                <a:gd name="T53" fmla="*/ 53 h 397"/>
                <a:gd name="T54" fmla="*/ 53 w 396"/>
                <a:gd name="T55" fmla="*/ 80 h 397"/>
                <a:gd name="T56" fmla="*/ 24 w 396"/>
                <a:gd name="T57" fmla="*/ 128 h 397"/>
                <a:gd name="T58" fmla="*/ 12 w 396"/>
                <a:gd name="T59" fmla="*/ 181 h 397"/>
                <a:gd name="T60" fmla="*/ 14 w 396"/>
                <a:gd name="T61" fmla="*/ 234 h 397"/>
                <a:gd name="T62" fmla="*/ 32 w 396"/>
                <a:gd name="T63" fmla="*/ 286 h 397"/>
                <a:gd name="T64" fmla="*/ 66 w 396"/>
                <a:gd name="T65" fmla="*/ 331 h 397"/>
                <a:gd name="T66" fmla="*/ 95 w 396"/>
                <a:gd name="T67" fmla="*/ 355 h 397"/>
                <a:gd name="T68" fmla="*/ 144 w 396"/>
                <a:gd name="T69" fmla="*/ 378 h 397"/>
                <a:gd name="T70" fmla="*/ 198 w 396"/>
                <a:gd name="T71" fmla="*/ 386 h 397"/>
                <a:gd name="T72" fmla="*/ 235 w 396"/>
                <a:gd name="T73" fmla="*/ 383 h 397"/>
                <a:gd name="T74" fmla="*/ 287 w 396"/>
                <a:gd name="T75" fmla="*/ 364 h 397"/>
                <a:gd name="T76" fmla="*/ 331 w 396"/>
                <a:gd name="T77" fmla="*/ 331 h 397"/>
                <a:gd name="T78" fmla="*/ 355 w 396"/>
                <a:gd name="T79" fmla="*/ 302 h 397"/>
                <a:gd name="T80" fmla="*/ 378 w 396"/>
                <a:gd name="T81" fmla="*/ 253 h 397"/>
                <a:gd name="T82" fmla="*/ 386 w 396"/>
                <a:gd name="T83" fmla="*/ 199 h 397"/>
                <a:gd name="T84" fmla="*/ 378 w 396"/>
                <a:gd name="T85" fmla="*/ 146 h 397"/>
                <a:gd name="T86" fmla="*/ 355 w 396"/>
                <a:gd name="T87" fmla="*/ 96 h 397"/>
                <a:gd name="T88" fmla="*/ 331 w 396"/>
                <a:gd name="T89" fmla="*/ 66 h 397"/>
                <a:gd name="T90" fmla="*/ 287 w 396"/>
                <a:gd name="T91" fmla="*/ 34 h 397"/>
                <a:gd name="T92" fmla="*/ 235 w 396"/>
                <a:gd name="T93" fmla="*/ 15 h 397"/>
                <a:gd name="T94" fmla="*/ 198 w 396"/>
                <a:gd name="T95" fmla="*/ 1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6" h="397">
                  <a:moveTo>
                    <a:pt x="198" y="397"/>
                  </a:moveTo>
                  <a:lnTo>
                    <a:pt x="198" y="397"/>
                  </a:lnTo>
                  <a:lnTo>
                    <a:pt x="179" y="396"/>
                  </a:lnTo>
                  <a:lnTo>
                    <a:pt x="159" y="393"/>
                  </a:lnTo>
                  <a:lnTo>
                    <a:pt x="141" y="389"/>
                  </a:lnTo>
                  <a:lnTo>
                    <a:pt x="122" y="382"/>
                  </a:lnTo>
                  <a:lnTo>
                    <a:pt x="105" y="374"/>
                  </a:lnTo>
                  <a:lnTo>
                    <a:pt x="89" y="363"/>
                  </a:lnTo>
                  <a:lnTo>
                    <a:pt x="73" y="352"/>
                  </a:lnTo>
                  <a:lnTo>
                    <a:pt x="58" y="339"/>
                  </a:lnTo>
                  <a:lnTo>
                    <a:pt x="58" y="339"/>
                  </a:lnTo>
                  <a:lnTo>
                    <a:pt x="45" y="324"/>
                  </a:lnTo>
                  <a:lnTo>
                    <a:pt x="32" y="308"/>
                  </a:lnTo>
                  <a:lnTo>
                    <a:pt x="23" y="291"/>
                  </a:lnTo>
                  <a:lnTo>
                    <a:pt x="15" y="273"/>
                  </a:lnTo>
                  <a:lnTo>
                    <a:pt x="8" y="255"/>
                  </a:lnTo>
                  <a:lnTo>
                    <a:pt x="4" y="237"/>
                  </a:lnTo>
                  <a:lnTo>
                    <a:pt x="1" y="218"/>
                  </a:lnTo>
                  <a:lnTo>
                    <a:pt x="0" y="199"/>
                  </a:lnTo>
                  <a:lnTo>
                    <a:pt x="1" y="180"/>
                  </a:lnTo>
                  <a:lnTo>
                    <a:pt x="4" y="160"/>
                  </a:lnTo>
                  <a:lnTo>
                    <a:pt x="8" y="142"/>
                  </a:lnTo>
                  <a:lnTo>
                    <a:pt x="15" y="124"/>
                  </a:lnTo>
                  <a:lnTo>
                    <a:pt x="23" y="106"/>
                  </a:lnTo>
                  <a:lnTo>
                    <a:pt x="32" y="89"/>
                  </a:lnTo>
                  <a:lnTo>
                    <a:pt x="45" y="74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73" y="45"/>
                  </a:lnTo>
                  <a:lnTo>
                    <a:pt x="89" y="34"/>
                  </a:lnTo>
                  <a:lnTo>
                    <a:pt x="105" y="23"/>
                  </a:lnTo>
                  <a:lnTo>
                    <a:pt x="122" y="15"/>
                  </a:lnTo>
                  <a:lnTo>
                    <a:pt x="141" y="10"/>
                  </a:lnTo>
                  <a:lnTo>
                    <a:pt x="159" y="4"/>
                  </a:lnTo>
                  <a:lnTo>
                    <a:pt x="179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18" y="1"/>
                  </a:lnTo>
                  <a:lnTo>
                    <a:pt x="237" y="4"/>
                  </a:lnTo>
                  <a:lnTo>
                    <a:pt x="256" y="10"/>
                  </a:lnTo>
                  <a:lnTo>
                    <a:pt x="274" y="15"/>
                  </a:lnTo>
                  <a:lnTo>
                    <a:pt x="292" y="23"/>
                  </a:lnTo>
                  <a:lnTo>
                    <a:pt x="309" y="34"/>
                  </a:lnTo>
                  <a:lnTo>
                    <a:pt x="324" y="45"/>
                  </a:lnTo>
                  <a:lnTo>
                    <a:pt x="339" y="59"/>
                  </a:lnTo>
                  <a:lnTo>
                    <a:pt x="339" y="59"/>
                  </a:lnTo>
                  <a:lnTo>
                    <a:pt x="353" y="74"/>
                  </a:lnTo>
                  <a:lnTo>
                    <a:pt x="364" y="89"/>
                  </a:lnTo>
                  <a:lnTo>
                    <a:pt x="373" y="106"/>
                  </a:lnTo>
                  <a:lnTo>
                    <a:pt x="383" y="124"/>
                  </a:lnTo>
                  <a:lnTo>
                    <a:pt x="388" y="142"/>
                  </a:lnTo>
                  <a:lnTo>
                    <a:pt x="393" y="160"/>
                  </a:lnTo>
                  <a:lnTo>
                    <a:pt x="395" y="180"/>
                  </a:lnTo>
                  <a:lnTo>
                    <a:pt x="396" y="199"/>
                  </a:lnTo>
                  <a:lnTo>
                    <a:pt x="395" y="218"/>
                  </a:lnTo>
                  <a:lnTo>
                    <a:pt x="393" y="237"/>
                  </a:lnTo>
                  <a:lnTo>
                    <a:pt x="388" y="255"/>
                  </a:lnTo>
                  <a:lnTo>
                    <a:pt x="383" y="273"/>
                  </a:lnTo>
                  <a:lnTo>
                    <a:pt x="373" y="291"/>
                  </a:lnTo>
                  <a:lnTo>
                    <a:pt x="364" y="308"/>
                  </a:lnTo>
                  <a:lnTo>
                    <a:pt x="353" y="324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324" y="352"/>
                  </a:lnTo>
                  <a:lnTo>
                    <a:pt x="309" y="363"/>
                  </a:lnTo>
                  <a:lnTo>
                    <a:pt x="292" y="374"/>
                  </a:lnTo>
                  <a:lnTo>
                    <a:pt x="274" y="382"/>
                  </a:lnTo>
                  <a:lnTo>
                    <a:pt x="256" y="389"/>
                  </a:lnTo>
                  <a:lnTo>
                    <a:pt x="237" y="393"/>
                  </a:lnTo>
                  <a:lnTo>
                    <a:pt x="218" y="396"/>
                  </a:lnTo>
                  <a:lnTo>
                    <a:pt x="198" y="397"/>
                  </a:lnTo>
                  <a:lnTo>
                    <a:pt x="198" y="397"/>
                  </a:lnTo>
                  <a:close/>
                  <a:moveTo>
                    <a:pt x="198" y="11"/>
                  </a:moveTo>
                  <a:lnTo>
                    <a:pt x="198" y="11"/>
                  </a:lnTo>
                  <a:lnTo>
                    <a:pt x="180" y="12"/>
                  </a:lnTo>
                  <a:lnTo>
                    <a:pt x="161" y="15"/>
                  </a:lnTo>
                  <a:lnTo>
                    <a:pt x="144" y="19"/>
                  </a:lnTo>
                  <a:lnTo>
                    <a:pt x="127" y="26"/>
                  </a:lnTo>
                  <a:lnTo>
                    <a:pt x="111" y="34"/>
                  </a:lnTo>
                  <a:lnTo>
                    <a:pt x="95" y="43"/>
                  </a:lnTo>
                  <a:lnTo>
                    <a:pt x="80" y="53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53" y="80"/>
                  </a:lnTo>
                  <a:lnTo>
                    <a:pt x="42" y="96"/>
                  </a:lnTo>
                  <a:lnTo>
                    <a:pt x="32" y="111"/>
                  </a:lnTo>
                  <a:lnTo>
                    <a:pt x="24" y="128"/>
                  </a:lnTo>
                  <a:lnTo>
                    <a:pt x="19" y="146"/>
                  </a:lnTo>
                  <a:lnTo>
                    <a:pt x="14" y="163"/>
                  </a:lnTo>
                  <a:lnTo>
                    <a:pt x="12" y="181"/>
                  </a:lnTo>
                  <a:lnTo>
                    <a:pt x="12" y="199"/>
                  </a:lnTo>
                  <a:lnTo>
                    <a:pt x="12" y="217"/>
                  </a:lnTo>
                  <a:lnTo>
                    <a:pt x="14" y="234"/>
                  </a:lnTo>
                  <a:lnTo>
                    <a:pt x="19" y="253"/>
                  </a:lnTo>
                  <a:lnTo>
                    <a:pt x="24" y="269"/>
                  </a:lnTo>
                  <a:lnTo>
                    <a:pt x="32" y="286"/>
                  </a:lnTo>
                  <a:lnTo>
                    <a:pt x="42" y="302"/>
                  </a:lnTo>
                  <a:lnTo>
                    <a:pt x="53" y="317"/>
                  </a:lnTo>
                  <a:lnTo>
                    <a:pt x="66" y="331"/>
                  </a:lnTo>
                  <a:lnTo>
                    <a:pt x="66" y="331"/>
                  </a:lnTo>
                  <a:lnTo>
                    <a:pt x="80" y="344"/>
                  </a:lnTo>
                  <a:lnTo>
                    <a:pt x="95" y="355"/>
                  </a:lnTo>
                  <a:lnTo>
                    <a:pt x="111" y="364"/>
                  </a:lnTo>
                  <a:lnTo>
                    <a:pt x="127" y="372"/>
                  </a:lnTo>
                  <a:lnTo>
                    <a:pt x="144" y="378"/>
                  </a:lnTo>
                  <a:lnTo>
                    <a:pt x="161" y="383"/>
                  </a:lnTo>
                  <a:lnTo>
                    <a:pt x="180" y="385"/>
                  </a:lnTo>
                  <a:lnTo>
                    <a:pt x="198" y="386"/>
                  </a:lnTo>
                  <a:lnTo>
                    <a:pt x="198" y="386"/>
                  </a:lnTo>
                  <a:lnTo>
                    <a:pt x="217" y="385"/>
                  </a:lnTo>
                  <a:lnTo>
                    <a:pt x="235" y="383"/>
                  </a:lnTo>
                  <a:lnTo>
                    <a:pt x="254" y="378"/>
                  </a:lnTo>
                  <a:lnTo>
                    <a:pt x="270" y="372"/>
                  </a:lnTo>
                  <a:lnTo>
                    <a:pt x="287" y="364"/>
                  </a:lnTo>
                  <a:lnTo>
                    <a:pt x="302" y="355"/>
                  </a:lnTo>
                  <a:lnTo>
                    <a:pt x="317" y="344"/>
                  </a:lnTo>
                  <a:lnTo>
                    <a:pt x="331" y="331"/>
                  </a:lnTo>
                  <a:lnTo>
                    <a:pt x="331" y="331"/>
                  </a:lnTo>
                  <a:lnTo>
                    <a:pt x="343" y="317"/>
                  </a:lnTo>
                  <a:lnTo>
                    <a:pt x="355" y="302"/>
                  </a:lnTo>
                  <a:lnTo>
                    <a:pt x="364" y="286"/>
                  </a:lnTo>
                  <a:lnTo>
                    <a:pt x="372" y="269"/>
                  </a:lnTo>
                  <a:lnTo>
                    <a:pt x="378" y="253"/>
                  </a:lnTo>
                  <a:lnTo>
                    <a:pt x="383" y="234"/>
                  </a:lnTo>
                  <a:lnTo>
                    <a:pt x="385" y="217"/>
                  </a:lnTo>
                  <a:lnTo>
                    <a:pt x="386" y="199"/>
                  </a:lnTo>
                  <a:lnTo>
                    <a:pt x="385" y="181"/>
                  </a:lnTo>
                  <a:lnTo>
                    <a:pt x="383" y="163"/>
                  </a:lnTo>
                  <a:lnTo>
                    <a:pt x="378" y="146"/>
                  </a:lnTo>
                  <a:lnTo>
                    <a:pt x="372" y="128"/>
                  </a:lnTo>
                  <a:lnTo>
                    <a:pt x="364" y="111"/>
                  </a:lnTo>
                  <a:lnTo>
                    <a:pt x="355" y="96"/>
                  </a:lnTo>
                  <a:lnTo>
                    <a:pt x="343" y="80"/>
                  </a:lnTo>
                  <a:lnTo>
                    <a:pt x="331" y="66"/>
                  </a:lnTo>
                  <a:lnTo>
                    <a:pt x="331" y="66"/>
                  </a:lnTo>
                  <a:lnTo>
                    <a:pt x="317" y="53"/>
                  </a:lnTo>
                  <a:lnTo>
                    <a:pt x="302" y="43"/>
                  </a:lnTo>
                  <a:lnTo>
                    <a:pt x="287" y="34"/>
                  </a:lnTo>
                  <a:lnTo>
                    <a:pt x="270" y="26"/>
                  </a:lnTo>
                  <a:lnTo>
                    <a:pt x="254" y="19"/>
                  </a:lnTo>
                  <a:lnTo>
                    <a:pt x="235" y="15"/>
                  </a:lnTo>
                  <a:lnTo>
                    <a:pt x="217" y="12"/>
                  </a:lnTo>
                  <a:lnTo>
                    <a:pt x="198" y="11"/>
                  </a:lnTo>
                  <a:lnTo>
                    <a:pt x="19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2688" y="1981"/>
              <a:ext cx="167" cy="167"/>
            </a:xfrm>
            <a:custGeom>
              <a:avLst/>
              <a:gdLst>
                <a:gd name="T0" fmla="*/ 151 w 334"/>
                <a:gd name="T1" fmla="*/ 335 h 335"/>
                <a:gd name="T2" fmla="*/ 104 w 334"/>
                <a:gd name="T3" fmla="*/ 322 h 335"/>
                <a:gd name="T4" fmla="*/ 61 w 334"/>
                <a:gd name="T5" fmla="*/ 298 h 335"/>
                <a:gd name="T6" fmla="*/ 38 w 334"/>
                <a:gd name="T7" fmla="*/ 274 h 335"/>
                <a:gd name="T8" fmla="*/ 13 w 334"/>
                <a:gd name="T9" fmla="*/ 232 h 335"/>
                <a:gd name="T10" fmla="*/ 1 w 334"/>
                <a:gd name="T11" fmla="*/ 185 h 335"/>
                <a:gd name="T12" fmla="*/ 1 w 334"/>
                <a:gd name="T13" fmla="*/ 151 h 335"/>
                <a:gd name="T14" fmla="*/ 13 w 334"/>
                <a:gd name="T15" fmla="*/ 104 h 335"/>
                <a:gd name="T16" fmla="*/ 38 w 334"/>
                <a:gd name="T17" fmla="*/ 61 h 335"/>
                <a:gd name="T18" fmla="*/ 61 w 334"/>
                <a:gd name="T19" fmla="*/ 38 h 335"/>
                <a:gd name="T20" fmla="*/ 104 w 334"/>
                <a:gd name="T21" fmla="*/ 13 h 335"/>
                <a:gd name="T22" fmla="*/ 151 w 334"/>
                <a:gd name="T23" fmla="*/ 2 h 335"/>
                <a:gd name="T24" fmla="*/ 185 w 334"/>
                <a:gd name="T25" fmla="*/ 2 h 335"/>
                <a:gd name="T26" fmla="*/ 232 w 334"/>
                <a:gd name="T27" fmla="*/ 13 h 335"/>
                <a:gd name="T28" fmla="*/ 273 w 334"/>
                <a:gd name="T29" fmla="*/ 38 h 335"/>
                <a:gd name="T30" fmla="*/ 297 w 334"/>
                <a:gd name="T31" fmla="*/ 61 h 335"/>
                <a:gd name="T32" fmla="*/ 322 w 334"/>
                <a:gd name="T33" fmla="*/ 104 h 335"/>
                <a:gd name="T34" fmla="*/ 334 w 334"/>
                <a:gd name="T35" fmla="*/ 151 h 335"/>
                <a:gd name="T36" fmla="*/ 334 w 334"/>
                <a:gd name="T37" fmla="*/ 185 h 335"/>
                <a:gd name="T38" fmla="*/ 322 w 334"/>
                <a:gd name="T39" fmla="*/ 232 h 335"/>
                <a:gd name="T40" fmla="*/ 297 w 334"/>
                <a:gd name="T41" fmla="*/ 274 h 335"/>
                <a:gd name="T42" fmla="*/ 273 w 334"/>
                <a:gd name="T43" fmla="*/ 298 h 335"/>
                <a:gd name="T44" fmla="*/ 232 w 334"/>
                <a:gd name="T45" fmla="*/ 322 h 335"/>
                <a:gd name="T46" fmla="*/ 185 w 334"/>
                <a:gd name="T47" fmla="*/ 335 h 335"/>
                <a:gd name="T48" fmla="*/ 167 w 334"/>
                <a:gd name="T49" fmla="*/ 11 h 335"/>
                <a:gd name="T50" fmla="*/ 136 w 334"/>
                <a:gd name="T51" fmla="*/ 14 h 335"/>
                <a:gd name="T52" fmla="*/ 94 w 334"/>
                <a:gd name="T53" fmla="*/ 29 h 335"/>
                <a:gd name="T54" fmla="*/ 57 w 334"/>
                <a:gd name="T55" fmla="*/ 57 h 335"/>
                <a:gd name="T56" fmla="*/ 37 w 334"/>
                <a:gd name="T57" fmla="*/ 81 h 335"/>
                <a:gd name="T58" fmla="*/ 18 w 334"/>
                <a:gd name="T59" fmla="*/ 123 h 335"/>
                <a:gd name="T60" fmla="*/ 11 w 334"/>
                <a:gd name="T61" fmla="*/ 168 h 335"/>
                <a:gd name="T62" fmla="*/ 14 w 334"/>
                <a:gd name="T63" fmla="*/ 199 h 335"/>
                <a:gd name="T64" fmla="*/ 29 w 334"/>
                <a:gd name="T65" fmla="*/ 241 h 335"/>
                <a:gd name="T66" fmla="*/ 57 w 334"/>
                <a:gd name="T67" fmla="*/ 278 h 335"/>
                <a:gd name="T68" fmla="*/ 81 w 334"/>
                <a:gd name="T69" fmla="*/ 298 h 335"/>
                <a:gd name="T70" fmla="*/ 122 w 334"/>
                <a:gd name="T71" fmla="*/ 317 h 335"/>
                <a:gd name="T72" fmla="*/ 167 w 334"/>
                <a:gd name="T73" fmla="*/ 324 h 335"/>
                <a:gd name="T74" fmla="*/ 198 w 334"/>
                <a:gd name="T75" fmla="*/ 321 h 335"/>
                <a:gd name="T76" fmla="*/ 241 w 334"/>
                <a:gd name="T77" fmla="*/ 306 h 335"/>
                <a:gd name="T78" fmla="*/ 278 w 334"/>
                <a:gd name="T79" fmla="*/ 278 h 335"/>
                <a:gd name="T80" fmla="*/ 297 w 334"/>
                <a:gd name="T81" fmla="*/ 255 h 335"/>
                <a:gd name="T82" fmla="*/ 317 w 334"/>
                <a:gd name="T83" fmla="*/ 214 h 335"/>
                <a:gd name="T84" fmla="*/ 324 w 334"/>
                <a:gd name="T85" fmla="*/ 168 h 335"/>
                <a:gd name="T86" fmla="*/ 320 w 334"/>
                <a:gd name="T87" fmla="*/ 136 h 335"/>
                <a:gd name="T88" fmla="*/ 306 w 334"/>
                <a:gd name="T89" fmla="*/ 94 h 335"/>
                <a:gd name="T90" fmla="*/ 278 w 334"/>
                <a:gd name="T91" fmla="*/ 57 h 335"/>
                <a:gd name="T92" fmla="*/ 254 w 334"/>
                <a:gd name="T93" fmla="*/ 37 h 335"/>
                <a:gd name="T94" fmla="*/ 213 w 334"/>
                <a:gd name="T95" fmla="*/ 18 h 335"/>
                <a:gd name="T96" fmla="*/ 167 w 334"/>
                <a:gd name="T97" fmla="*/ 1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335">
                  <a:moveTo>
                    <a:pt x="167" y="335"/>
                  </a:moveTo>
                  <a:lnTo>
                    <a:pt x="167" y="335"/>
                  </a:lnTo>
                  <a:lnTo>
                    <a:pt x="151" y="335"/>
                  </a:lnTo>
                  <a:lnTo>
                    <a:pt x="135" y="332"/>
                  </a:lnTo>
                  <a:lnTo>
                    <a:pt x="119" y="328"/>
                  </a:lnTo>
                  <a:lnTo>
                    <a:pt x="104" y="322"/>
                  </a:lnTo>
                  <a:lnTo>
                    <a:pt x="89" y="315"/>
                  </a:lnTo>
                  <a:lnTo>
                    <a:pt x="75" y="307"/>
                  </a:lnTo>
                  <a:lnTo>
                    <a:pt x="61" y="298"/>
                  </a:lnTo>
                  <a:lnTo>
                    <a:pt x="49" y="286"/>
                  </a:lnTo>
                  <a:lnTo>
                    <a:pt x="49" y="286"/>
                  </a:lnTo>
                  <a:lnTo>
                    <a:pt x="38" y="274"/>
                  </a:lnTo>
                  <a:lnTo>
                    <a:pt x="28" y="261"/>
                  </a:lnTo>
                  <a:lnTo>
                    <a:pt x="20" y="247"/>
                  </a:lnTo>
                  <a:lnTo>
                    <a:pt x="13" y="232"/>
                  </a:lnTo>
                  <a:lnTo>
                    <a:pt x="7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51"/>
                  </a:lnTo>
                  <a:lnTo>
                    <a:pt x="4" y="135"/>
                  </a:lnTo>
                  <a:lnTo>
                    <a:pt x="7" y="119"/>
                  </a:lnTo>
                  <a:lnTo>
                    <a:pt x="13" y="104"/>
                  </a:lnTo>
                  <a:lnTo>
                    <a:pt x="20" y="89"/>
                  </a:lnTo>
                  <a:lnTo>
                    <a:pt x="28" y="75"/>
                  </a:lnTo>
                  <a:lnTo>
                    <a:pt x="38" y="61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61" y="38"/>
                  </a:lnTo>
                  <a:lnTo>
                    <a:pt x="75" y="28"/>
                  </a:lnTo>
                  <a:lnTo>
                    <a:pt x="89" y="20"/>
                  </a:lnTo>
                  <a:lnTo>
                    <a:pt x="104" y="13"/>
                  </a:lnTo>
                  <a:lnTo>
                    <a:pt x="119" y="7"/>
                  </a:lnTo>
                  <a:lnTo>
                    <a:pt x="135" y="4"/>
                  </a:lnTo>
                  <a:lnTo>
                    <a:pt x="151" y="2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85" y="2"/>
                  </a:lnTo>
                  <a:lnTo>
                    <a:pt x="201" y="4"/>
                  </a:lnTo>
                  <a:lnTo>
                    <a:pt x="216" y="7"/>
                  </a:lnTo>
                  <a:lnTo>
                    <a:pt x="232" y="13"/>
                  </a:lnTo>
                  <a:lnTo>
                    <a:pt x="247" y="20"/>
                  </a:lnTo>
                  <a:lnTo>
                    <a:pt x="261" y="28"/>
                  </a:lnTo>
                  <a:lnTo>
                    <a:pt x="273" y="38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7" y="61"/>
                  </a:lnTo>
                  <a:lnTo>
                    <a:pt x="307" y="75"/>
                  </a:lnTo>
                  <a:lnTo>
                    <a:pt x="315" y="89"/>
                  </a:lnTo>
                  <a:lnTo>
                    <a:pt x="322" y="104"/>
                  </a:lnTo>
                  <a:lnTo>
                    <a:pt x="327" y="119"/>
                  </a:lnTo>
                  <a:lnTo>
                    <a:pt x="332" y="135"/>
                  </a:lnTo>
                  <a:lnTo>
                    <a:pt x="334" y="151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34" y="185"/>
                  </a:lnTo>
                  <a:lnTo>
                    <a:pt x="332" y="201"/>
                  </a:lnTo>
                  <a:lnTo>
                    <a:pt x="327" y="216"/>
                  </a:lnTo>
                  <a:lnTo>
                    <a:pt x="322" y="232"/>
                  </a:lnTo>
                  <a:lnTo>
                    <a:pt x="315" y="247"/>
                  </a:lnTo>
                  <a:lnTo>
                    <a:pt x="307" y="261"/>
                  </a:lnTo>
                  <a:lnTo>
                    <a:pt x="297" y="274"/>
                  </a:lnTo>
                  <a:lnTo>
                    <a:pt x="286" y="286"/>
                  </a:lnTo>
                  <a:lnTo>
                    <a:pt x="286" y="286"/>
                  </a:lnTo>
                  <a:lnTo>
                    <a:pt x="273" y="298"/>
                  </a:lnTo>
                  <a:lnTo>
                    <a:pt x="261" y="307"/>
                  </a:lnTo>
                  <a:lnTo>
                    <a:pt x="247" y="315"/>
                  </a:lnTo>
                  <a:lnTo>
                    <a:pt x="232" y="322"/>
                  </a:lnTo>
                  <a:lnTo>
                    <a:pt x="216" y="328"/>
                  </a:lnTo>
                  <a:lnTo>
                    <a:pt x="201" y="332"/>
                  </a:lnTo>
                  <a:lnTo>
                    <a:pt x="185" y="335"/>
                  </a:lnTo>
                  <a:lnTo>
                    <a:pt x="167" y="335"/>
                  </a:lnTo>
                  <a:lnTo>
                    <a:pt x="167" y="335"/>
                  </a:lnTo>
                  <a:close/>
                  <a:moveTo>
                    <a:pt x="167" y="11"/>
                  </a:moveTo>
                  <a:lnTo>
                    <a:pt x="167" y="11"/>
                  </a:lnTo>
                  <a:lnTo>
                    <a:pt x="152" y="12"/>
                  </a:lnTo>
                  <a:lnTo>
                    <a:pt x="136" y="14"/>
                  </a:lnTo>
                  <a:lnTo>
                    <a:pt x="122" y="18"/>
                  </a:lnTo>
                  <a:lnTo>
                    <a:pt x="107" y="23"/>
                  </a:lnTo>
                  <a:lnTo>
                    <a:pt x="94" y="29"/>
                  </a:lnTo>
                  <a:lnTo>
                    <a:pt x="81" y="37"/>
                  </a:lnTo>
                  <a:lnTo>
                    <a:pt x="68" y="4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46" y="68"/>
                  </a:lnTo>
                  <a:lnTo>
                    <a:pt x="37" y="81"/>
                  </a:lnTo>
                  <a:lnTo>
                    <a:pt x="29" y="94"/>
                  </a:lnTo>
                  <a:lnTo>
                    <a:pt x="23" y="108"/>
                  </a:lnTo>
                  <a:lnTo>
                    <a:pt x="18" y="123"/>
                  </a:lnTo>
                  <a:lnTo>
                    <a:pt x="14" y="136"/>
                  </a:lnTo>
                  <a:lnTo>
                    <a:pt x="12" y="153"/>
                  </a:lnTo>
                  <a:lnTo>
                    <a:pt x="11" y="168"/>
                  </a:lnTo>
                  <a:lnTo>
                    <a:pt x="11" y="168"/>
                  </a:lnTo>
                  <a:lnTo>
                    <a:pt x="12" y="184"/>
                  </a:lnTo>
                  <a:lnTo>
                    <a:pt x="14" y="199"/>
                  </a:lnTo>
                  <a:lnTo>
                    <a:pt x="18" y="214"/>
                  </a:lnTo>
                  <a:lnTo>
                    <a:pt x="23" y="227"/>
                  </a:lnTo>
                  <a:lnTo>
                    <a:pt x="29" y="241"/>
                  </a:lnTo>
                  <a:lnTo>
                    <a:pt x="37" y="255"/>
                  </a:lnTo>
                  <a:lnTo>
                    <a:pt x="46" y="267"/>
                  </a:lnTo>
                  <a:lnTo>
                    <a:pt x="57" y="278"/>
                  </a:lnTo>
                  <a:lnTo>
                    <a:pt x="57" y="278"/>
                  </a:lnTo>
                  <a:lnTo>
                    <a:pt x="68" y="288"/>
                  </a:lnTo>
                  <a:lnTo>
                    <a:pt x="81" y="298"/>
                  </a:lnTo>
                  <a:lnTo>
                    <a:pt x="94" y="306"/>
                  </a:lnTo>
                  <a:lnTo>
                    <a:pt x="107" y="313"/>
                  </a:lnTo>
                  <a:lnTo>
                    <a:pt x="122" y="317"/>
                  </a:lnTo>
                  <a:lnTo>
                    <a:pt x="136" y="321"/>
                  </a:lnTo>
                  <a:lnTo>
                    <a:pt x="152" y="323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83" y="323"/>
                  </a:lnTo>
                  <a:lnTo>
                    <a:pt x="198" y="321"/>
                  </a:lnTo>
                  <a:lnTo>
                    <a:pt x="213" y="317"/>
                  </a:lnTo>
                  <a:lnTo>
                    <a:pt x="227" y="313"/>
                  </a:lnTo>
                  <a:lnTo>
                    <a:pt x="241" y="306"/>
                  </a:lnTo>
                  <a:lnTo>
                    <a:pt x="254" y="298"/>
                  </a:lnTo>
                  <a:lnTo>
                    <a:pt x="266" y="28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88" y="267"/>
                  </a:lnTo>
                  <a:lnTo>
                    <a:pt x="297" y="255"/>
                  </a:lnTo>
                  <a:lnTo>
                    <a:pt x="306" y="241"/>
                  </a:lnTo>
                  <a:lnTo>
                    <a:pt x="312" y="227"/>
                  </a:lnTo>
                  <a:lnTo>
                    <a:pt x="317" y="214"/>
                  </a:lnTo>
                  <a:lnTo>
                    <a:pt x="320" y="199"/>
                  </a:lnTo>
                  <a:lnTo>
                    <a:pt x="323" y="184"/>
                  </a:lnTo>
                  <a:lnTo>
                    <a:pt x="324" y="168"/>
                  </a:lnTo>
                  <a:lnTo>
                    <a:pt x="324" y="168"/>
                  </a:lnTo>
                  <a:lnTo>
                    <a:pt x="323" y="153"/>
                  </a:lnTo>
                  <a:lnTo>
                    <a:pt x="320" y="136"/>
                  </a:lnTo>
                  <a:lnTo>
                    <a:pt x="317" y="123"/>
                  </a:lnTo>
                  <a:lnTo>
                    <a:pt x="312" y="108"/>
                  </a:lnTo>
                  <a:lnTo>
                    <a:pt x="306" y="94"/>
                  </a:lnTo>
                  <a:lnTo>
                    <a:pt x="297" y="81"/>
                  </a:lnTo>
                  <a:lnTo>
                    <a:pt x="288" y="68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66" y="47"/>
                  </a:lnTo>
                  <a:lnTo>
                    <a:pt x="254" y="37"/>
                  </a:lnTo>
                  <a:lnTo>
                    <a:pt x="241" y="29"/>
                  </a:lnTo>
                  <a:lnTo>
                    <a:pt x="227" y="23"/>
                  </a:lnTo>
                  <a:lnTo>
                    <a:pt x="213" y="18"/>
                  </a:lnTo>
                  <a:lnTo>
                    <a:pt x="198" y="14"/>
                  </a:lnTo>
                  <a:lnTo>
                    <a:pt x="183" y="12"/>
                  </a:lnTo>
                  <a:lnTo>
                    <a:pt x="167" y="11"/>
                  </a:lnTo>
                  <a:lnTo>
                    <a:pt x="167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2684" y="2133"/>
              <a:ext cx="19" cy="19"/>
            </a:xfrm>
            <a:custGeom>
              <a:avLst/>
              <a:gdLst>
                <a:gd name="T0" fmla="*/ 8 w 39"/>
                <a:gd name="T1" fmla="*/ 40 h 40"/>
                <a:gd name="T2" fmla="*/ 0 w 39"/>
                <a:gd name="T3" fmla="*/ 33 h 40"/>
                <a:gd name="T4" fmla="*/ 32 w 39"/>
                <a:gd name="T5" fmla="*/ 0 h 40"/>
                <a:gd name="T6" fmla="*/ 39 w 39"/>
                <a:gd name="T7" fmla="*/ 9 h 40"/>
                <a:gd name="T8" fmla="*/ 8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8" y="40"/>
                  </a:moveTo>
                  <a:lnTo>
                    <a:pt x="0" y="33"/>
                  </a:lnTo>
                  <a:lnTo>
                    <a:pt x="32" y="0"/>
                  </a:lnTo>
                  <a:lnTo>
                    <a:pt x="39" y="9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2553" y="2144"/>
              <a:ext cx="139" cy="139"/>
            </a:xfrm>
            <a:custGeom>
              <a:avLst/>
              <a:gdLst>
                <a:gd name="T0" fmla="*/ 27 w 278"/>
                <a:gd name="T1" fmla="*/ 279 h 279"/>
                <a:gd name="T2" fmla="*/ 27 w 278"/>
                <a:gd name="T3" fmla="*/ 279 h 279"/>
                <a:gd name="T4" fmla="*/ 20 w 278"/>
                <a:gd name="T5" fmla="*/ 278 h 279"/>
                <a:gd name="T6" fmla="*/ 15 w 278"/>
                <a:gd name="T7" fmla="*/ 275 h 279"/>
                <a:gd name="T8" fmla="*/ 4 w 278"/>
                <a:gd name="T9" fmla="*/ 264 h 279"/>
                <a:gd name="T10" fmla="*/ 4 w 278"/>
                <a:gd name="T11" fmla="*/ 264 h 279"/>
                <a:gd name="T12" fmla="*/ 1 w 278"/>
                <a:gd name="T13" fmla="*/ 258 h 279"/>
                <a:gd name="T14" fmla="*/ 0 w 278"/>
                <a:gd name="T15" fmla="*/ 253 h 279"/>
                <a:gd name="T16" fmla="*/ 0 w 278"/>
                <a:gd name="T17" fmla="*/ 253 h 279"/>
                <a:gd name="T18" fmla="*/ 1 w 278"/>
                <a:gd name="T19" fmla="*/ 246 h 279"/>
                <a:gd name="T20" fmla="*/ 4 w 278"/>
                <a:gd name="T21" fmla="*/ 240 h 279"/>
                <a:gd name="T22" fmla="*/ 239 w 278"/>
                <a:gd name="T23" fmla="*/ 5 h 279"/>
                <a:gd name="T24" fmla="*/ 239 w 278"/>
                <a:gd name="T25" fmla="*/ 5 h 279"/>
                <a:gd name="T26" fmla="*/ 245 w 278"/>
                <a:gd name="T27" fmla="*/ 2 h 279"/>
                <a:gd name="T28" fmla="*/ 252 w 278"/>
                <a:gd name="T29" fmla="*/ 0 h 279"/>
                <a:gd name="T30" fmla="*/ 252 w 278"/>
                <a:gd name="T31" fmla="*/ 0 h 279"/>
                <a:gd name="T32" fmla="*/ 258 w 278"/>
                <a:gd name="T33" fmla="*/ 2 h 279"/>
                <a:gd name="T34" fmla="*/ 263 w 278"/>
                <a:gd name="T35" fmla="*/ 5 h 279"/>
                <a:gd name="T36" fmla="*/ 274 w 278"/>
                <a:gd name="T37" fmla="*/ 15 h 279"/>
                <a:gd name="T38" fmla="*/ 274 w 278"/>
                <a:gd name="T39" fmla="*/ 15 h 279"/>
                <a:gd name="T40" fmla="*/ 276 w 278"/>
                <a:gd name="T41" fmla="*/ 18 h 279"/>
                <a:gd name="T42" fmla="*/ 277 w 278"/>
                <a:gd name="T43" fmla="*/ 21 h 279"/>
                <a:gd name="T44" fmla="*/ 278 w 278"/>
                <a:gd name="T45" fmla="*/ 28 h 279"/>
                <a:gd name="T46" fmla="*/ 277 w 278"/>
                <a:gd name="T47" fmla="*/ 34 h 279"/>
                <a:gd name="T48" fmla="*/ 276 w 278"/>
                <a:gd name="T49" fmla="*/ 37 h 279"/>
                <a:gd name="T50" fmla="*/ 274 w 278"/>
                <a:gd name="T51" fmla="*/ 40 h 279"/>
                <a:gd name="T52" fmla="*/ 39 w 278"/>
                <a:gd name="T53" fmla="*/ 275 h 279"/>
                <a:gd name="T54" fmla="*/ 39 w 278"/>
                <a:gd name="T55" fmla="*/ 275 h 279"/>
                <a:gd name="T56" fmla="*/ 33 w 278"/>
                <a:gd name="T57" fmla="*/ 278 h 279"/>
                <a:gd name="T58" fmla="*/ 27 w 278"/>
                <a:gd name="T59" fmla="*/ 279 h 279"/>
                <a:gd name="T60" fmla="*/ 27 w 278"/>
                <a:gd name="T61" fmla="*/ 279 h 279"/>
                <a:gd name="T62" fmla="*/ 252 w 278"/>
                <a:gd name="T63" fmla="*/ 11 h 279"/>
                <a:gd name="T64" fmla="*/ 252 w 278"/>
                <a:gd name="T65" fmla="*/ 11 h 279"/>
                <a:gd name="T66" fmla="*/ 250 w 278"/>
                <a:gd name="T67" fmla="*/ 12 h 279"/>
                <a:gd name="T68" fmla="*/ 247 w 278"/>
                <a:gd name="T69" fmla="*/ 13 h 279"/>
                <a:gd name="T70" fmla="*/ 12 w 278"/>
                <a:gd name="T71" fmla="*/ 248 h 279"/>
                <a:gd name="T72" fmla="*/ 12 w 278"/>
                <a:gd name="T73" fmla="*/ 248 h 279"/>
                <a:gd name="T74" fmla="*/ 11 w 278"/>
                <a:gd name="T75" fmla="*/ 250 h 279"/>
                <a:gd name="T76" fmla="*/ 10 w 278"/>
                <a:gd name="T77" fmla="*/ 253 h 279"/>
                <a:gd name="T78" fmla="*/ 10 w 278"/>
                <a:gd name="T79" fmla="*/ 253 h 279"/>
                <a:gd name="T80" fmla="*/ 11 w 278"/>
                <a:gd name="T81" fmla="*/ 255 h 279"/>
                <a:gd name="T82" fmla="*/ 12 w 278"/>
                <a:gd name="T83" fmla="*/ 257 h 279"/>
                <a:gd name="T84" fmla="*/ 23 w 278"/>
                <a:gd name="T85" fmla="*/ 267 h 279"/>
                <a:gd name="T86" fmla="*/ 23 w 278"/>
                <a:gd name="T87" fmla="*/ 267 h 279"/>
                <a:gd name="T88" fmla="*/ 25 w 278"/>
                <a:gd name="T89" fmla="*/ 269 h 279"/>
                <a:gd name="T90" fmla="*/ 27 w 278"/>
                <a:gd name="T91" fmla="*/ 269 h 279"/>
                <a:gd name="T92" fmla="*/ 30 w 278"/>
                <a:gd name="T93" fmla="*/ 269 h 279"/>
                <a:gd name="T94" fmla="*/ 31 w 278"/>
                <a:gd name="T95" fmla="*/ 267 h 279"/>
                <a:gd name="T96" fmla="*/ 267 w 278"/>
                <a:gd name="T97" fmla="*/ 31 h 279"/>
                <a:gd name="T98" fmla="*/ 267 w 278"/>
                <a:gd name="T99" fmla="*/ 31 h 279"/>
                <a:gd name="T100" fmla="*/ 268 w 278"/>
                <a:gd name="T101" fmla="*/ 30 h 279"/>
                <a:gd name="T102" fmla="*/ 268 w 278"/>
                <a:gd name="T103" fmla="*/ 28 h 279"/>
                <a:gd name="T104" fmla="*/ 268 w 278"/>
                <a:gd name="T105" fmla="*/ 25 h 279"/>
                <a:gd name="T106" fmla="*/ 267 w 278"/>
                <a:gd name="T107" fmla="*/ 23 h 279"/>
                <a:gd name="T108" fmla="*/ 257 w 278"/>
                <a:gd name="T109" fmla="*/ 13 h 279"/>
                <a:gd name="T110" fmla="*/ 257 w 278"/>
                <a:gd name="T111" fmla="*/ 13 h 279"/>
                <a:gd name="T112" fmla="*/ 254 w 278"/>
                <a:gd name="T113" fmla="*/ 12 h 279"/>
                <a:gd name="T114" fmla="*/ 252 w 278"/>
                <a:gd name="T115" fmla="*/ 11 h 279"/>
                <a:gd name="T116" fmla="*/ 252 w 278"/>
                <a:gd name="T117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79">
                  <a:moveTo>
                    <a:pt x="27" y="279"/>
                  </a:moveTo>
                  <a:lnTo>
                    <a:pt x="27" y="279"/>
                  </a:lnTo>
                  <a:lnTo>
                    <a:pt x="20" y="278"/>
                  </a:lnTo>
                  <a:lnTo>
                    <a:pt x="15" y="275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1" y="258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1" y="246"/>
                  </a:lnTo>
                  <a:lnTo>
                    <a:pt x="4" y="240"/>
                  </a:lnTo>
                  <a:lnTo>
                    <a:pt x="239" y="5"/>
                  </a:lnTo>
                  <a:lnTo>
                    <a:pt x="239" y="5"/>
                  </a:lnTo>
                  <a:lnTo>
                    <a:pt x="245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8" y="2"/>
                  </a:lnTo>
                  <a:lnTo>
                    <a:pt x="263" y="5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6" y="18"/>
                  </a:lnTo>
                  <a:lnTo>
                    <a:pt x="277" y="21"/>
                  </a:lnTo>
                  <a:lnTo>
                    <a:pt x="278" y="28"/>
                  </a:lnTo>
                  <a:lnTo>
                    <a:pt x="277" y="34"/>
                  </a:lnTo>
                  <a:lnTo>
                    <a:pt x="276" y="37"/>
                  </a:lnTo>
                  <a:lnTo>
                    <a:pt x="274" y="40"/>
                  </a:lnTo>
                  <a:lnTo>
                    <a:pt x="39" y="275"/>
                  </a:lnTo>
                  <a:lnTo>
                    <a:pt x="39" y="275"/>
                  </a:lnTo>
                  <a:lnTo>
                    <a:pt x="33" y="278"/>
                  </a:lnTo>
                  <a:lnTo>
                    <a:pt x="27" y="279"/>
                  </a:lnTo>
                  <a:lnTo>
                    <a:pt x="27" y="279"/>
                  </a:lnTo>
                  <a:close/>
                  <a:moveTo>
                    <a:pt x="252" y="11"/>
                  </a:moveTo>
                  <a:lnTo>
                    <a:pt x="252" y="11"/>
                  </a:lnTo>
                  <a:lnTo>
                    <a:pt x="250" y="12"/>
                  </a:lnTo>
                  <a:lnTo>
                    <a:pt x="247" y="13"/>
                  </a:lnTo>
                  <a:lnTo>
                    <a:pt x="12" y="248"/>
                  </a:lnTo>
                  <a:lnTo>
                    <a:pt x="12" y="248"/>
                  </a:lnTo>
                  <a:lnTo>
                    <a:pt x="11" y="250"/>
                  </a:lnTo>
                  <a:lnTo>
                    <a:pt x="10" y="253"/>
                  </a:lnTo>
                  <a:lnTo>
                    <a:pt x="10" y="253"/>
                  </a:lnTo>
                  <a:lnTo>
                    <a:pt x="11" y="255"/>
                  </a:lnTo>
                  <a:lnTo>
                    <a:pt x="12" y="257"/>
                  </a:lnTo>
                  <a:lnTo>
                    <a:pt x="23" y="267"/>
                  </a:lnTo>
                  <a:lnTo>
                    <a:pt x="23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30" y="269"/>
                  </a:lnTo>
                  <a:lnTo>
                    <a:pt x="31" y="267"/>
                  </a:lnTo>
                  <a:lnTo>
                    <a:pt x="267" y="31"/>
                  </a:lnTo>
                  <a:lnTo>
                    <a:pt x="267" y="31"/>
                  </a:lnTo>
                  <a:lnTo>
                    <a:pt x="268" y="30"/>
                  </a:lnTo>
                  <a:lnTo>
                    <a:pt x="268" y="28"/>
                  </a:lnTo>
                  <a:lnTo>
                    <a:pt x="268" y="25"/>
                  </a:lnTo>
                  <a:lnTo>
                    <a:pt x="267" y="23"/>
                  </a:lnTo>
                  <a:lnTo>
                    <a:pt x="257" y="13"/>
                  </a:lnTo>
                  <a:lnTo>
                    <a:pt x="257" y="13"/>
                  </a:lnTo>
                  <a:lnTo>
                    <a:pt x="254" y="12"/>
                  </a:lnTo>
                  <a:lnTo>
                    <a:pt x="252" y="11"/>
                  </a:lnTo>
                  <a:lnTo>
                    <a:pt x="25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3802" y="1982"/>
              <a:ext cx="224" cy="303"/>
            </a:xfrm>
            <a:custGeom>
              <a:avLst/>
              <a:gdLst>
                <a:gd name="T0" fmla="*/ 225 w 448"/>
                <a:gd name="T1" fmla="*/ 0 h 607"/>
                <a:gd name="T2" fmla="*/ 180 w 448"/>
                <a:gd name="T3" fmla="*/ 4 h 607"/>
                <a:gd name="T4" fmla="*/ 137 w 448"/>
                <a:gd name="T5" fmla="*/ 17 h 607"/>
                <a:gd name="T6" fmla="*/ 99 w 448"/>
                <a:gd name="T7" fmla="*/ 38 h 607"/>
                <a:gd name="T8" fmla="*/ 66 w 448"/>
                <a:gd name="T9" fmla="*/ 65 h 607"/>
                <a:gd name="T10" fmla="*/ 40 w 448"/>
                <a:gd name="T11" fmla="*/ 99 h 607"/>
                <a:gd name="T12" fmla="*/ 19 w 448"/>
                <a:gd name="T13" fmla="*/ 137 h 607"/>
                <a:gd name="T14" fmla="*/ 5 w 448"/>
                <a:gd name="T15" fmla="*/ 178 h 607"/>
                <a:gd name="T16" fmla="*/ 0 w 448"/>
                <a:gd name="T17" fmla="*/ 223 h 607"/>
                <a:gd name="T18" fmla="*/ 2 w 448"/>
                <a:gd name="T19" fmla="*/ 236 h 607"/>
                <a:gd name="T20" fmla="*/ 6 w 448"/>
                <a:gd name="T21" fmla="*/ 261 h 607"/>
                <a:gd name="T22" fmla="*/ 15 w 448"/>
                <a:gd name="T23" fmla="*/ 290 h 607"/>
                <a:gd name="T24" fmla="*/ 36 w 448"/>
                <a:gd name="T25" fmla="*/ 335 h 607"/>
                <a:gd name="T26" fmla="*/ 72 w 448"/>
                <a:gd name="T27" fmla="*/ 399 h 607"/>
                <a:gd name="T28" fmla="*/ 113 w 448"/>
                <a:gd name="T29" fmla="*/ 462 h 607"/>
                <a:gd name="T30" fmla="*/ 154 w 448"/>
                <a:gd name="T31" fmla="*/ 518 h 607"/>
                <a:gd name="T32" fmla="*/ 215 w 448"/>
                <a:gd name="T33" fmla="*/ 596 h 607"/>
                <a:gd name="T34" fmla="*/ 225 w 448"/>
                <a:gd name="T35" fmla="*/ 607 h 607"/>
                <a:gd name="T36" fmla="*/ 260 w 448"/>
                <a:gd name="T37" fmla="*/ 564 h 607"/>
                <a:gd name="T38" fmla="*/ 316 w 448"/>
                <a:gd name="T39" fmla="*/ 492 h 607"/>
                <a:gd name="T40" fmla="*/ 357 w 448"/>
                <a:gd name="T41" fmla="*/ 431 h 607"/>
                <a:gd name="T42" fmla="*/ 397 w 448"/>
                <a:gd name="T43" fmla="*/ 367 h 607"/>
                <a:gd name="T44" fmla="*/ 428 w 448"/>
                <a:gd name="T45" fmla="*/ 305 h 607"/>
                <a:gd name="T46" fmla="*/ 438 w 448"/>
                <a:gd name="T47" fmla="*/ 275 h 607"/>
                <a:gd name="T48" fmla="*/ 446 w 448"/>
                <a:gd name="T49" fmla="*/ 248 h 607"/>
                <a:gd name="T50" fmla="*/ 448 w 448"/>
                <a:gd name="T51" fmla="*/ 223 h 607"/>
                <a:gd name="T52" fmla="*/ 447 w 448"/>
                <a:gd name="T53" fmla="*/ 200 h 607"/>
                <a:gd name="T54" fmla="*/ 438 w 448"/>
                <a:gd name="T55" fmla="*/ 156 h 607"/>
                <a:gd name="T56" fmla="*/ 421 w 448"/>
                <a:gd name="T57" fmla="*/ 117 h 607"/>
                <a:gd name="T58" fmla="*/ 397 w 448"/>
                <a:gd name="T59" fmla="*/ 81 h 607"/>
                <a:gd name="T60" fmla="*/ 367 w 448"/>
                <a:gd name="T61" fmla="*/ 50 h 607"/>
                <a:gd name="T62" fmla="*/ 331 w 448"/>
                <a:gd name="T63" fmla="*/ 26 h 607"/>
                <a:gd name="T64" fmla="*/ 291 w 448"/>
                <a:gd name="T65" fmla="*/ 10 h 607"/>
                <a:gd name="T66" fmla="*/ 247 w 448"/>
                <a:gd name="T67" fmla="*/ 1 h 607"/>
                <a:gd name="T68" fmla="*/ 225 w 448"/>
                <a:gd name="T69" fmla="*/ 0 h 607"/>
                <a:gd name="T70" fmla="*/ 225 w 448"/>
                <a:gd name="T71" fmla="*/ 288 h 607"/>
                <a:gd name="T72" fmla="*/ 210 w 448"/>
                <a:gd name="T73" fmla="*/ 286 h 607"/>
                <a:gd name="T74" fmla="*/ 197 w 448"/>
                <a:gd name="T75" fmla="*/ 282 h 607"/>
                <a:gd name="T76" fmla="*/ 174 w 448"/>
                <a:gd name="T77" fmla="*/ 267 h 607"/>
                <a:gd name="T78" fmla="*/ 158 w 448"/>
                <a:gd name="T79" fmla="*/ 244 h 607"/>
                <a:gd name="T80" fmla="*/ 155 w 448"/>
                <a:gd name="T81" fmla="*/ 230 h 607"/>
                <a:gd name="T82" fmla="*/ 152 w 448"/>
                <a:gd name="T83" fmla="*/ 216 h 607"/>
                <a:gd name="T84" fmla="*/ 154 w 448"/>
                <a:gd name="T85" fmla="*/ 208 h 607"/>
                <a:gd name="T86" fmla="*/ 156 w 448"/>
                <a:gd name="T87" fmla="*/ 194 h 607"/>
                <a:gd name="T88" fmla="*/ 165 w 448"/>
                <a:gd name="T89" fmla="*/ 176 h 607"/>
                <a:gd name="T90" fmla="*/ 185 w 448"/>
                <a:gd name="T91" fmla="*/ 156 h 607"/>
                <a:gd name="T92" fmla="*/ 203 w 448"/>
                <a:gd name="T93" fmla="*/ 147 h 607"/>
                <a:gd name="T94" fmla="*/ 217 w 448"/>
                <a:gd name="T95" fmla="*/ 145 h 607"/>
                <a:gd name="T96" fmla="*/ 225 w 448"/>
                <a:gd name="T97" fmla="*/ 144 h 607"/>
                <a:gd name="T98" fmla="*/ 239 w 448"/>
                <a:gd name="T99" fmla="*/ 146 h 607"/>
                <a:gd name="T100" fmla="*/ 253 w 448"/>
                <a:gd name="T101" fmla="*/ 149 h 607"/>
                <a:gd name="T102" fmla="*/ 276 w 448"/>
                <a:gd name="T103" fmla="*/ 164 h 607"/>
                <a:gd name="T104" fmla="*/ 291 w 448"/>
                <a:gd name="T105" fmla="*/ 187 h 607"/>
                <a:gd name="T106" fmla="*/ 295 w 448"/>
                <a:gd name="T107" fmla="*/ 201 h 607"/>
                <a:gd name="T108" fmla="*/ 296 w 448"/>
                <a:gd name="T109" fmla="*/ 216 h 607"/>
                <a:gd name="T110" fmla="*/ 296 w 448"/>
                <a:gd name="T111" fmla="*/ 223 h 607"/>
                <a:gd name="T112" fmla="*/ 293 w 448"/>
                <a:gd name="T113" fmla="*/ 237 h 607"/>
                <a:gd name="T114" fmla="*/ 284 w 448"/>
                <a:gd name="T115" fmla="*/ 255 h 607"/>
                <a:gd name="T116" fmla="*/ 265 w 448"/>
                <a:gd name="T117" fmla="*/ 275 h 607"/>
                <a:gd name="T118" fmla="*/ 246 w 448"/>
                <a:gd name="T119" fmla="*/ 284 h 607"/>
                <a:gd name="T120" fmla="*/ 232 w 448"/>
                <a:gd name="T121" fmla="*/ 288 h 607"/>
                <a:gd name="T122" fmla="*/ 225 w 448"/>
                <a:gd name="T123" fmla="*/ 28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" h="607">
                  <a:moveTo>
                    <a:pt x="225" y="0"/>
                  </a:moveTo>
                  <a:lnTo>
                    <a:pt x="225" y="0"/>
                  </a:lnTo>
                  <a:lnTo>
                    <a:pt x="202" y="1"/>
                  </a:lnTo>
                  <a:lnTo>
                    <a:pt x="180" y="4"/>
                  </a:lnTo>
                  <a:lnTo>
                    <a:pt x="158" y="10"/>
                  </a:lnTo>
                  <a:lnTo>
                    <a:pt x="137" y="17"/>
                  </a:lnTo>
                  <a:lnTo>
                    <a:pt x="118" y="26"/>
                  </a:lnTo>
                  <a:lnTo>
                    <a:pt x="99" y="38"/>
                  </a:lnTo>
                  <a:lnTo>
                    <a:pt x="82" y="50"/>
                  </a:lnTo>
                  <a:lnTo>
                    <a:pt x="66" y="65"/>
                  </a:lnTo>
                  <a:lnTo>
                    <a:pt x="52" y="81"/>
                  </a:lnTo>
                  <a:lnTo>
                    <a:pt x="40" y="99"/>
                  </a:lnTo>
                  <a:lnTo>
                    <a:pt x="28" y="117"/>
                  </a:lnTo>
                  <a:lnTo>
                    <a:pt x="19" y="137"/>
                  </a:lnTo>
                  <a:lnTo>
                    <a:pt x="11" y="156"/>
                  </a:lnTo>
                  <a:lnTo>
                    <a:pt x="5" y="178"/>
                  </a:lnTo>
                  <a:lnTo>
                    <a:pt x="2" y="200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2" y="236"/>
                  </a:lnTo>
                  <a:lnTo>
                    <a:pt x="4" y="248"/>
                  </a:lnTo>
                  <a:lnTo>
                    <a:pt x="6" y="261"/>
                  </a:lnTo>
                  <a:lnTo>
                    <a:pt x="11" y="275"/>
                  </a:lnTo>
                  <a:lnTo>
                    <a:pt x="15" y="290"/>
                  </a:lnTo>
                  <a:lnTo>
                    <a:pt x="21" y="305"/>
                  </a:lnTo>
                  <a:lnTo>
                    <a:pt x="36" y="335"/>
                  </a:lnTo>
                  <a:lnTo>
                    <a:pt x="53" y="367"/>
                  </a:lnTo>
                  <a:lnTo>
                    <a:pt x="72" y="399"/>
                  </a:lnTo>
                  <a:lnTo>
                    <a:pt x="91" y="431"/>
                  </a:lnTo>
                  <a:lnTo>
                    <a:pt x="113" y="462"/>
                  </a:lnTo>
                  <a:lnTo>
                    <a:pt x="134" y="492"/>
                  </a:lnTo>
                  <a:lnTo>
                    <a:pt x="154" y="518"/>
                  </a:lnTo>
                  <a:lnTo>
                    <a:pt x="189" y="564"/>
                  </a:lnTo>
                  <a:lnTo>
                    <a:pt x="215" y="596"/>
                  </a:lnTo>
                  <a:lnTo>
                    <a:pt x="225" y="607"/>
                  </a:lnTo>
                  <a:lnTo>
                    <a:pt x="225" y="607"/>
                  </a:lnTo>
                  <a:lnTo>
                    <a:pt x="234" y="596"/>
                  </a:lnTo>
                  <a:lnTo>
                    <a:pt x="260" y="564"/>
                  </a:lnTo>
                  <a:lnTo>
                    <a:pt x="295" y="518"/>
                  </a:lnTo>
                  <a:lnTo>
                    <a:pt x="316" y="492"/>
                  </a:lnTo>
                  <a:lnTo>
                    <a:pt x="337" y="462"/>
                  </a:lnTo>
                  <a:lnTo>
                    <a:pt x="357" y="431"/>
                  </a:lnTo>
                  <a:lnTo>
                    <a:pt x="377" y="399"/>
                  </a:lnTo>
                  <a:lnTo>
                    <a:pt x="397" y="367"/>
                  </a:lnTo>
                  <a:lnTo>
                    <a:pt x="413" y="335"/>
                  </a:lnTo>
                  <a:lnTo>
                    <a:pt x="428" y="305"/>
                  </a:lnTo>
                  <a:lnTo>
                    <a:pt x="434" y="290"/>
                  </a:lnTo>
                  <a:lnTo>
                    <a:pt x="438" y="275"/>
                  </a:lnTo>
                  <a:lnTo>
                    <a:pt x="443" y="261"/>
                  </a:lnTo>
                  <a:lnTo>
                    <a:pt x="446" y="248"/>
                  </a:lnTo>
                  <a:lnTo>
                    <a:pt x="447" y="236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47" y="200"/>
                  </a:lnTo>
                  <a:lnTo>
                    <a:pt x="444" y="178"/>
                  </a:lnTo>
                  <a:lnTo>
                    <a:pt x="438" y="156"/>
                  </a:lnTo>
                  <a:lnTo>
                    <a:pt x="430" y="137"/>
                  </a:lnTo>
                  <a:lnTo>
                    <a:pt x="421" y="117"/>
                  </a:lnTo>
                  <a:lnTo>
                    <a:pt x="410" y="99"/>
                  </a:lnTo>
                  <a:lnTo>
                    <a:pt x="397" y="81"/>
                  </a:lnTo>
                  <a:lnTo>
                    <a:pt x="383" y="65"/>
                  </a:lnTo>
                  <a:lnTo>
                    <a:pt x="367" y="50"/>
                  </a:lnTo>
                  <a:lnTo>
                    <a:pt x="349" y="38"/>
                  </a:lnTo>
                  <a:lnTo>
                    <a:pt x="331" y="26"/>
                  </a:lnTo>
                  <a:lnTo>
                    <a:pt x="311" y="17"/>
                  </a:lnTo>
                  <a:lnTo>
                    <a:pt x="291" y="10"/>
                  </a:lnTo>
                  <a:lnTo>
                    <a:pt x="270" y="4"/>
                  </a:lnTo>
                  <a:lnTo>
                    <a:pt x="247" y="1"/>
                  </a:lnTo>
                  <a:lnTo>
                    <a:pt x="225" y="0"/>
                  </a:lnTo>
                  <a:lnTo>
                    <a:pt x="225" y="0"/>
                  </a:lnTo>
                  <a:close/>
                  <a:moveTo>
                    <a:pt x="225" y="288"/>
                  </a:moveTo>
                  <a:lnTo>
                    <a:pt x="225" y="288"/>
                  </a:lnTo>
                  <a:lnTo>
                    <a:pt x="217" y="288"/>
                  </a:lnTo>
                  <a:lnTo>
                    <a:pt x="210" y="286"/>
                  </a:lnTo>
                  <a:lnTo>
                    <a:pt x="203" y="284"/>
                  </a:lnTo>
                  <a:lnTo>
                    <a:pt x="197" y="282"/>
                  </a:lnTo>
                  <a:lnTo>
                    <a:pt x="185" y="275"/>
                  </a:lnTo>
                  <a:lnTo>
                    <a:pt x="174" y="267"/>
                  </a:lnTo>
                  <a:lnTo>
                    <a:pt x="165" y="255"/>
                  </a:lnTo>
                  <a:lnTo>
                    <a:pt x="158" y="244"/>
                  </a:lnTo>
                  <a:lnTo>
                    <a:pt x="156" y="237"/>
                  </a:lnTo>
                  <a:lnTo>
                    <a:pt x="155" y="230"/>
                  </a:lnTo>
                  <a:lnTo>
                    <a:pt x="154" y="223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54" y="208"/>
                  </a:lnTo>
                  <a:lnTo>
                    <a:pt x="155" y="201"/>
                  </a:lnTo>
                  <a:lnTo>
                    <a:pt x="156" y="194"/>
                  </a:lnTo>
                  <a:lnTo>
                    <a:pt x="158" y="187"/>
                  </a:lnTo>
                  <a:lnTo>
                    <a:pt x="165" y="176"/>
                  </a:lnTo>
                  <a:lnTo>
                    <a:pt x="174" y="164"/>
                  </a:lnTo>
                  <a:lnTo>
                    <a:pt x="185" y="156"/>
                  </a:lnTo>
                  <a:lnTo>
                    <a:pt x="197" y="149"/>
                  </a:lnTo>
                  <a:lnTo>
                    <a:pt x="203" y="147"/>
                  </a:lnTo>
                  <a:lnTo>
                    <a:pt x="210" y="146"/>
                  </a:lnTo>
                  <a:lnTo>
                    <a:pt x="217" y="145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32" y="145"/>
                  </a:lnTo>
                  <a:lnTo>
                    <a:pt x="239" y="146"/>
                  </a:lnTo>
                  <a:lnTo>
                    <a:pt x="246" y="147"/>
                  </a:lnTo>
                  <a:lnTo>
                    <a:pt x="253" y="149"/>
                  </a:lnTo>
                  <a:lnTo>
                    <a:pt x="265" y="156"/>
                  </a:lnTo>
                  <a:lnTo>
                    <a:pt x="276" y="164"/>
                  </a:lnTo>
                  <a:lnTo>
                    <a:pt x="284" y="176"/>
                  </a:lnTo>
                  <a:lnTo>
                    <a:pt x="291" y="187"/>
                  </a:lnTo>
                  <a:lnTo>
                    <a:pt x="293" y="194"/>
                  </a:lnTo>
                  <a:lnTo>
                    <a:pt x="295" y="201"/>
                  </a:lnTo>
                  <a:lnTo>
                    <a:pt x="296" y="208"/>
                  </a:lnTo>
                  <a:lnTo>
                    <a:pt x="296" y="216"/>
                  </a:lnTo>
                  <a:lnTo>
                    <a:pt x="296" y="216"/>
                  </a:lnTo>
                  <a:lnTo>
                    <a:pt x="296" y="223"/>
                  </a:lnTo>
                  <a:lnTo>
                    <a:pt x="295" y="230"/>
                  </a:lnTo>
                  <a:lnTo>
                    <a:pt x="293" y="237"/>
                  </a:lnTo>
                  <a:lnTo>
                    <a:pt x="291" y="244"/>
                  </a:lnTo>
                  <a:lnTo>
                    <a:pt x="284" y="255"/>
                  </a:lnTo>
                  <a:lnTo>
                    <a:pt x="276" y="267"/>
                  </a:lnTo>
                  <a:lnTo>
                    <a:pt x="265" y="275"/>
                  </a:lnTo>
                  <a:lnTo>
                    <a:pt x="253" y="282"/>
                  </a:lnTo>
                  <a:lnTo>
                    <a:pt x="246" y="284"/>
                  </a:lnTo>
                  <a:lnTo>
                    <a:pt x="239" y="286"/>
                  </a:lnTo>
                  <a:lnTo>
                    <a:pt x="232" y="288"/>
                  </a:lnTo>
                  <a:lnTo>
                    <a:pt x="225" y="288"/>
                  </a:lnTo>
                  <a:lnTo>
                    <a:pt x="225" y="288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179" y="2138"/>
              <a:ext cx="294" cy="123"/>
            </a:xfrm>
            <a:custGeom>
              <a:avLst/>
              <a:gdLst>
                <a:gd name="T0" fmla="*/ 587 w 587"/>
                <a:gd name="T1" fmla="*/ 242 h 244"/>
                <a:gd name="T2" fmla="*/ 577 w 587"/>
                <a:gd name="T3" fmla="*/ 226 h 244"/>
                <a:gd name="T4" fmla="*/ 570 w 587"/>
                <a:gd name="T5" fmla="*/ 207 h 244"/>
                <a:gd name="T6" fmla="*/ 562 w 587"/>
                <a:gd name="T7" fmla="*/ 169 h 244"/>
                <a:gd name="T8" fmla="*/ 561 w 587"/>
                <a:gd name="T9" fmla="*/ 138 h 244"/>
                <a:gd name="T10" fmla="*/ 561 w 587"/>
                <a:gd name="T11" fmla="*/ 82 h 244"/>
                <a:gd name="T12" fmla="*/ 560 w 587"/>
                <a:gd name="T13" fmla="*/ 74 h 244"/>
                <a:gd name="T14" fmla="*/ 557 w 587"/>
                <a:gd name="T15" fmla="*/ 58 h 244"/>
                <a:gd name="T16" fmla="*/ 551 w 587"/>
                <a:gd name="T17" fmla="*/ 43 h 244"/>
                <a:gd name="T18" fmla="*/ 541 w 587"/>
                <a:gd name="T19" fmla="*/ 30 h 244"/>
                <a:gd name="T20" fmla="*/ 531 w 587"/>
                <a:gd name="T21" fmla="*/ 18 h 244"/>
                <a:gd name="T22" fmla="*/ 517 w 587"/>
                <a:gd name="T23" fmla="*/ 9 h 244"/>
                <a:gd name="T24" fmla="*/ 502 w 587"/>
                <a:gd name="T25" fmla="*/ 3 h 244"/>
                <a:gd name="T26" fmla="*/ 486 w 587"/>
                <a:gd name="T27" fmla="*/ 0 h 244"/>
                <a:gd name="T28" fmla="*/ 82 w 587"/>
                <a:gd name="T29" fmla="*/ 0 h 244"/>
                <a:gd name="T30" fmla="*/ 74 w 587"/>
                <a:gd name="T31" fmla="*/ 0 h 244"/>
                <a:gd name="T32" fmla="*/ 57 w 587"/>
                <a:gd name="T33" fmla="*/ 3 h 244"/>
                <a:gd name="T34" fmla="*/ 43 w 587"/>
                <a:gd name="T35" fmla="*/ 9 h 244"/>
                <a:gd name="T36" fmla="*/ 30 w 587"/>
                <a:gd name="T37" fmla="*/ 18 h 244"/>
                <a:gd name="T38" fmla="*/ 18 w 587"/>
                <a:gd name="T39" fmla="*/ 30 h 244"/>
                <a:gd name="T40" fmla="*/ 9 w 587"/>
                <a:gd name="T41" fmla="*/ 43 h 244"/>
                <a:gd name="T42" fmla="*/ 3 w 587"/>
                <a:gd name="T43" fmla="*/ 58 h 244"/>
                <a:gd name="T44" fmla="*/ 0 w 587"/>
                <a:gd name="T45" fmla="*/ 74 h 244"/>
                <a:gd name="T46" fmla="*/ 0 w 587"/>
                <a:gd name="T47" fmla="*/ 124 h 244"/>
                <a:gd name="T48" fmla="*/ 0 w 587"/>
                <a:gd name="T49" fmla="*/ 134 h 244"/>
                <a:gd name="T50" fmla="*/ 3 w 587"/>
                <a:gd name="T51" fmla="*/ 150 h 244"/>
                <a:gd name="T52" fmla="*/ 9 w 587"/>
                <a:gd name="T53" fmla="*/ 165 h 244"/>
                <a:gd name="T54" fmla="*/ 18 w 587"/>
                <a:gd name="T55" fmla="*/ 177 h 244"/>
                <a:gd name="T56" fmla="*/ 30 w 587"/>
                <a:gd name="T57" fmla="*/ 189 h 244"/>
                <a:gd name="T58" fmla="*/ 43 w 587"/>
                <a:gd name="T59" fmla="*/ 197 h 244"/>
                <a:gd name="T60" fmla="*/ 57 w 587"/>
                <a:gd name="T61" fmla="*/ 204 h 244"/>
                <a:gd name="T62" fmla="*/ 74 w 587"/>
                <a:gd name="T63" fmla="*/ 207 h 244"/>
                <a:gd name="T64" fmla="*/ 478 w 587"/>
                <a:gd name="T65" fmla="*/ 207 h 244"/>
                <a:gd name="T66" fmla="*/ 486 w 587"/>
                <a:gd name="T67" fmla="*/ 207 h 244"/>
                <a:gd name="T68" fmla="*/ 502 w 587"/>
                <a:gd name="T69" fmla="*/ 204 h 244"/>
                <a:gd name="T70" fmla="*/ 509 w 587"/>
                <a:gd name="T71" fmla="*/ 202 h 244"/>
                <a:gd name="T72" fmla="*/ 531 w 587"/>
                <a:gd name="T73" fmla="*/ 210 h 244"/>
                <a:gd name="T74" fmla="*/ 568 w 587"/>
                <a:gd name="T75" fmla="*/ 230 h 244"/>
                <a:gd name="T76" fmla="*/ 586 w 587"/>
                <a:gd name="T77" fmla="*/ 244 h 244"/>
                <a:gd name="T78" fmla="*/ 587 w 587"/>
                <a:gd name="T79" fmla="*/ 244 h 244"/>
                <a:gd name="T80" fmla="*/ 587 w 587"/>
                <a:gd name="T81" fmla="*/ 24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244">
                  <a:moveTo>
                    <a:pt x="587" y="242"/>
                  </a:moveTo>
                  <a:lnTo>
                    <a:pt x="587" y="242"/>
                  </a:lnTo>
                  <a:lnTo>
                    <a:pt x="582" y="235"/>
                  </a:lnTo>
                  <a:lnTo>
                    <a:pt x="577" y="226"/>
                  </a:lnTo>
                  <a:lnTo>
                    <a:pt x="574" y="217"/>
                  </a:lnTo>
                  <a:lnTo>
                    <a:pt x="570" y="207"/>
                  </a:lnTo>
                  <a:lnTo>
                    <a:pt x="566" y="188"/>
                  </a:lnTo>
                  <a:lnTo>
                    <a:pt x="562" y="169"/>
                  </a:lnTo>
                  <a:lnTo>
                    <a:pt x="561" y="152"/>
                  </a:lnTo>
                  <a:lnTo>
                    <a:pt x="561" y="138"/>
                  </a:lnTo>
                  <a:lnTo>
                    <a:pt x="561" y="124"/>
                  </a:lnTo>
                  <a:lnTo>
                    <a:pt x="561" y="82"/>
                  </a:lnTo>
                  <a:lnTo>
                    <a:pt x="561" y="82"/>
                  </a:lnTo>
                  <a:lnTo>
                    <a:pt x="560" y="74"/>
                  </a:lnTo>
                  <a:lnTo>
                    <a:pt x="559" y="66"/>
                  </a:lnTo>
                  <a:lnTo>
                    <a:pt x="557" y="58"/>
                  </a:lnTo>
                  <a:lnTo>
                    <a:pt x="554" y="50"/>
                  </a:lnTo>
                  <a:lnTo>
                    <a:pt x="551" y="43"/>
                  </a:lnTo>
                  <a:lnTo>
                    <a:pt x="547" y="36"/>
                  </a:lnTo>
                  <a:lnTo>
                    <a:pt x="541" y="30"/>
                  </a:lnTo>
                  <a:lnTo>
                    <a:pt x="537" y="24"/>
                  </a:lnTo>
                  <a:lnTo>
                    <a:pt x="531" y="18"/>
                  </a:lnTo>
                  <a:lnTo>
                    <a:pt x="524" y="14"/>
                  </a:lnTo>
                  <a:lnTo>
                    <a:pt x="517" y="9"/>
                  </a:lnTo>
                  <a:lnTo>
                    <a:pt x="510" y="6"/>
                  </a:lnTo>
                  <a:lnTo>
                    <a:pt x="502" y="3"/>
                  </a:lnTo>
                  <a:lnTo>
                    <a:pt x="495" y="1"/>
                  </a:lnTo>
                  <a:lnTo>
                    <a:pt x="486" y="0"/>
                  </a:lnTo>
                  <a:lnTo>
                    <a:pt x="4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9"/>
                  </a:lnTo>
                  <a:lnTo>
                    <a:pt x="36" y="14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4" y="36"/>
                  </a:lnTo>
                  <a:lnTo>
                    <a:pt x="9" y="43"/>
                  </a:lnTo>
                  <a:lnTo>
                    <a:pt x="6" y="50"/>
                  </a:lnTo>
                  <a:lnTo>
                    <a:pt x="3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34"/>
                  </a:lnTo>
                  <a:lnTo>
                    <a:pt x="1" y="142"/>
                  </a:lnTo>
                  <a:lnTo>
                    <a:pt x="3" y="150"/>
                  </a:lnTo>
                  <a:lnTo>
                    <a:pt x="6" y="157"/>
                  </a:lnTo>
                  <a:lnTo>
                    <a:pt x="9" y="165"/>
                  </a:lnTo>
                  <a:lnTo>
                    <a:pt x="14" y="171"/>
                  </a:lnTo>
                  <a:lnTo>
                    <a:pt x="18" y="177"/>
                  </a:lnTo>
                  <a:lnTo>
                    <a:pt x="24" y="183"/>
                  </a:lnTo>
                  <a:lnTo>
                    <a:pt x="30" y="189"/>
                  </a:lnTo>
                  <a:lnTo>
                    <a:pt x="36" y="194"/>
                  </a:lnTo>
                  <a:lnTo>
                    <a:pt x="43" y="197"/>
                  </a:lnTo>
                  <a:lnTo>
                    <a:pt x="49" y="200"/>
                  </a:lnTo>
                  <a:lnTo>
                    <a:pt x="57" y="204"/>
                  </a:lnTo>
                  <a:lnTo>
                    <a:pt x="66" y="206"/>
                  </a:lnTo>
                  <a:lnTo>
                    <a:pt x="74" y="207"/>
                  </a:lnTo>
                  <a:lnTo>
                    <a:pt x="82" y="207"/>
                  </a:lnTo>
                  <a:lnTo>
                    <a:pt x="478" y="207"/>
                  </a:lnTo>
                  <a:lnTo>
                    <a:pt x="478" y="207"/>
                  </a:lnTo>
                  <a:lnTo>
                    <a:pt x="486" y="207"/>
                  </a:lnTo>
                  <a:lnTo>
                    <a:pt x="494" y="206"/>
                  </a:lnTo>
                  <a:lnTo>
                    <a:pt x="502" y="204"/>
                  </a:lnTo>
                  <a:lnTo>
                    <a:pt x="509" y="202"/>
                  </a:lnTo>
                  <a:lnTo>
                    <a:pt x="509" y="202"/>
                  </a:lnTo>
                  <a:lnTo>
                    <a:pt x="521" y="205"/>
                  </a:lnTo>
                  <a:lnTo>
                    <a:pt x="531" y="210"/>
                  </a:lnTo>
                  <a:lnTo>
                    <a:pt x="549" y="219"/>
                  </a:lnTo>
                  <a:lnTo>
                    <a:pt x="568" y="230"/>
                  </a:lnTo>
                  <a:lnTo>
                    <a:pt x="586" y="244"/>
                  </a:lnTo>
                  <a:lnTo>
                    <a:pt x="586" y="244"/>
                  </a:lnTo>
                  <a:lnTo>
                    <a:pt x="587" y="244"/>
                  </a:lnTo>
                  <a:lnTo>
                    <a:pt x="587" y="244"/>
                  </a:lnTo>
                  <a:lnTo>
                    <a:pt x="587" y="242"/>
                  </a:lnTo>
                  <a:lnTo>
                    <a:pt x="587" y="242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159" y="2004"/>
              <a:ext cx="294" cy="122"/>
            </a:xfrm>
            <a:custGeom>
              <a:avLst/>
              <a:gdLst>
                <a:gd name="T0" fmla="*/ 0 w 587"/>
                <a:gd name="T1" fmla="*/ 243 h 244"/>
                <a:gd name="T2" fmla="*/ 10 w 587"/>
                <a:gd name="T3" fmla="*/ 227 h 244"/>
                <a:gd name="T4" fmla="*/ 17 w 587"/>
                <a:gd name="T5" fmla="*/ 208 h 244"/>
                <a:gd name="T6" fmla="*/ 25 w 587"/>
                <a:gd name="T7" fmla="*/ 170 h 244"/>
                <a:gd name="T8" fmla="*/ 26 w 587"/>
                <a:gd name="T9" fmla="*/ 139 h 244"/>
                <a:gd name="T10" fmla="*/ 26 w 587"/>
                <a:gd name="T11" fmla="*/ 82 h 244"/>
                <a:gd name="T12" fmla="*/ 27 w 587"/>
                <a:gd name="T13" fmla="*/ 74 h 244"/>
                <a:gd name="T14" fmla="*/ 30 w 587"/>
                <a:gd name="T15" fmla="*/ 58 h 244"/>
                <a:gd name="T16" fmla="*/ 36 w 587"/>
                <a:gd name="T17" fmla="*/ 43 h 244"/>
                <a:gd name="T18" fmla="*/ 46 w 587"/>
                <a:gd name="T19" fmla="*/ 29 h 244"/>
                <a:gd name="T20" fmla="*/ 56 w 587"/>
                <a:gd name="T21" fmla="*/ 19 h 244"/>
                <a:gd name="T22" fmla="*/ 70 w 587"/>
                <a:gd name="T23" fmla="*/ 10 h 244"/>
                <a:gd name="T24" fmla="*/ 85 w 587"/>
                <a:gd name="T25" fmla="*/ 4 h 244"/>
                <a:gd name="T26" fmla="*/ 101 w 587"/>
                <a:gd name="T27" fmla="*/ 1 h 244"/>
                <a:gd name="T28" fmla="*/ 505 w 587"/>
                <a:gd name="T29" fmla="*/ 0 h 244"/>
                <a:gd name="T30" fmla="*/ 513 w 587"/>
                <a:gd name="T31" fmla="*/ 1 h 244"/>
                <a:gd name="T32" fmla="*/ 529 w 587"/>
                <a:gd name="T33" fmla="*/ 4 h 244"/>
                <a:gd name="T34" fmla="*/ 544 w 587"/>
                <a:gd name="T35" fmla="*/ 10 h 244"/>
                <a:gd name="T36" fmla="*/ 557 w 587"/>
                <a:gd name="T37" fmla="*/ 19 h 244"/>
                <a:gd name="T38" fmla="*/ 569 w 587"/>
                <a:gd name="T39" fmla="*/ 29 h 244"/>
                <a:gd name="T40" fmla="*/ 578 w 587"/>
                <a:gd name="T41" fmla="*/ 43 h 244"/>
                <a:gd name="T42" fmla="*/ 584 w 587"/>
                <a:gd name="T43" fmla="*/ 58 h 244"/>
                <a:gd name="T44" fmla="*/ 587 w 587"/>
                <a:gd name="T45" fmla="*/ 74 h 244"/>
                <a:gd name="T46" fmla="*/ 587 w 587"/>
                <a:gd name="T47" fmla="*/ 125 h 244"/>
                <a:gd name="T48" fmla="*/ 587 w 587"/>
                <a:gd name="T49" fmla="*/ 133 h 244"/>
                <a:gd name="T50" fmla="*/ 584 w 587"/>
                <a:gd name="T51" fmla="*/ 149 h 244"/>
                <a:gd name="T52" fmla="*/ 578 w 587"/>
                <a:gd name="T53" fmla="*/ 164 h 244"/>
                <a:gd name="T54" fmla="*/ 569 w 587"/>
                <a:gd name="T55" fmla="*/ 178 h 244"/>
                <a:gd name="T56" fmla="*/ 557 w 587"/>
                <a:gd name="T57" fmla="*/ 188 h 244"/>
                <a:gd name="T58" fmla="*/ 544 w 587"/>
                <a:gd name="T59" fmla="*/ 198 h 244"/>
                <a:gd name="T60" fmla="*/ 529 w 587"/>
                <a:gd name="T61" fmla="*/ 205 h 244"/>
                <a:gd name="T62" fmla="*/ 513 w 587"/>
                <a:gd name="T63" fmla="*/ 207 h 244"/>
                <a:gd name="T64" fmla="*/ 109 w 587"/>
                <a:gd name="T65" fmla="*/ 208 h 244"/>
                <a:gd name="T66" fmla="*/ 101 w 587"/>
                <a:gd name="T67" fmla="*/ 207 h 244"/>
                <a:gd name="T68" fmla="*/ 85 w 587"/>
                <a:gd name="T69" fmla="*/ 205 h 244"/>
                <a:gd name="T70" fmla="*/ 78 w 587"/>
                <a:gd name="T71" fmla="*/ 202 h 244"/>
                <a:gd name="T72" fmla="*/ 56 w 587"/>
                <a:gd name="T73" fmla="*/ 209 h 244"/>
                <a:gd name="T74" fmla="*/ 19 w 587"/>
                <a:gd name="T75" fmla="*/ 231 h 244"/>
                <a:gd name="T76" fmla="*/ 1 w 587"/>
                <a:gd name="T77" fmla="*/ 244 h 244"/>
                <a:gd name="T78" fmla="*/ 0 w 587"/>
                <a:gd name="T79" fmla="*/ 244 h 244"/>
                <a:gd name="T80" fmla="*/ 0 w 587"/>
                <a:gd name="T81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244">
                  <a:moveTo>
                    <a:pt x="0" y="243"/>
                  </a:moveTo>
                  <a:lnTo>
                    <a:pt x="0" y="243"/>
                  </a:lnTo>
                  <a:lnTo>
                    <a:pt x="5" y="235"/>
                  </a:lnTo>
                  <a:lnTo>
                    <a:pt x="10" y="227"/>
                  </a:lnTo>
                  <a:lnTo>
                    <a:pt x="13" y="217"/>
                  </a:lnTo>
                  <a:lnTo>
                    <a:pt x="17" y="208"/>
                  </a:lnTo>
                  <a:lnTo>
                    <a:pt x="21" y="188"/>
                  </a:lnTo>
                  <a:lnTo>
                    <a:pt x="25" y="170"/>
                  </a:lnTo>
                  <a:lnTo>
                    <a:pt x="26" y="153"/>
                  </a:lnTo>
                  <a:lnTo>
                    <a:pt x="26" y="139"/>
                  </a:lnTo>
                  <a:lnTo>
                    <a:pt x="26" y="125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7" y="74"/>
                  </a:lnTo>
                  <a:lnTo>
                    <a:pt x="28" y="66"/>
                  </a:lnTo>
                  <a:lnTo>
                    <a:pt x="30" y="58"/>
                  </a:lnTo>
                  <a:lnTo>
                    <a:pt x="33" y="50"/>
                  </a:lnTo>
                  <a:lnTo>
                    <a:pt x="36" y="43"/>
                  </a:lnTo>
                  <a:lnTo>
                    <a:pt x="40" y="36"/>
                  </a:lnTo>
                  <a:lnTo>
                    <a:pt x="46" y="29"/>
                  </a:lnTo>
                  <a:lnTo>
                    <a:pt x="50" y="24"/>
                  </a:lnTo>
                  <a:lnTo>
                    <a:pt x="56" y="19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7" y="6"/>
                  </a:lnTo>
                  <a:lnTo>
                    <a:pt x="85" y="4"/>
                  </a:lnTo>
                  <a:lnTo>
                    <a:pt x="92" y="2"/>
                  </a:lnTo>
                  <a:lnTo>
                    <a:pt x="101" y="1"/>
                  </a:lnTo>
                  <a:lnTo>
                    <a:pt x="109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13" y="1"/>
                  </a:lnTo>
                  <a:lnTo>
                    <a:pt x="521" y="2"/>
                  </a:lnTo>
                  <a:lnTo>
                    <a:pt x="529" y="4"/>
                  </a:lnTo>
                  <a:lnTo>
                    <a:pt x="538" y="6"/>
                  </a:lnTo>
                  <a:lnTo>
                    <a:pt x="544" y="10"/>
                  </a:lnTo>
                  <a:lnTo>
                    <a:pt x="551" y="14"/>
                  </a:lnTo>
                  <a:lnTo>
                    <a:pt x="557" y="19"/>
                  </a:lnTo>
                  <a:lnTo>
                    <a:pt x="563" y="24"/>
                  </a:lnTo>
                  <a:lnTo>
                    <a:pt x="569" y="29"/>
                  </a:lnTo>
                  <a:lnTo>
                    <a:pt x="573" y="36"/>
                  </a:lnTo>
                  <a:lnTo>
                    <a:pt x="578" y="43"/>
                  </a:lnTo>
                  <a:lnTo>
                    <a:pt x="581" y="50"/>
                  </a:lnTo>
                  <a:lnTo>
                    <a:pt x="584" y="58"/>
                  </a:lnTo>
                  <a:lnTo>
                    <a:pt x="586" y="66"/>
                  </a:lnTo>
                  <a:lnTo>
                    <a:pt x="587" y="74"/>
                  </a:lnTo>
                  <a:lnTo>
                    <a:pt x="587" y="82"/>
                  </a:lnTo>
                  <a:lnTo>
                    <a:pt x="587" y="125"/>
                  </a:lnTo>
                  <a:lnTo>
                    <a:pt x="587" y="125"/>
                  </a:lnTo>
                  <a:lnTo>
                    <a:pt x="587" y="133"/>
                  </a:lnTo>
                  <a:lnTo>
                    <a:pt x="586" y="142"/>
                  </a:lnTo>
                  <a:lnTo>
                    <a:pt x="584" y="149"/>
                  </a:lnTo>
                  <a:lnTo>
                    <a:pt x="581" y="157"/>
                  </a:lnTo>
                  <a:lnTo>
                    <a:pt x="578" y="164"/>
                  </a:lnTo>
                  <a:lnTo>
                    <a:pt x="573" y="171"/>
                  </a:lnTo>
                  <a:lnTo>
                    <a:pt x="569" y="178"/>
                  </a:lnTo>
                  <a:lnTo>
                    <a:pt x="563" y="184"/>
                  </a:lnTo>
                  <a:lnTo>
                    <a:pt x="557" y="188"/>
                  </a:lnTo>
                  <a:lnTo>
                    <a:pt x="551" y="194"/>
                  </a:lnTo>
                  <a:lnTo>
                    <a:pt x="544" y="198"/>
                  </a:lnTo>
                  <a:lnTo>
                    <a:pt x="538" y="201"/>
                  </a:lnTo>
                  <a:lnTo>
                    <a:pt x="529" y="205"/>
                  </a:lnTo>
                  <a:lnTo>
                    <a:pt x="521" y="206"/>
                  </a:lnTo>
                  <a:lnTo>
                    <a:pt x="513" y="207"/>
                  </a:lnTo>
                  <a:lnTo>
                    <a:pt x="505" y="208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1" y="207"/>
                  </a:lnTo>
                  <a:lnTo>
                    <a:pt x="93" y="206"/>
                  </a:lnTo>
                  <a:lnTo>
                    <a:pt x="85" y="205"/>
                  </a:lnTo>
                  <a:lnTo>
                    <a:pt x="78" y="202"/>
                  </a:lnTo>
                  <a:lnTo>
                    <a:pt x="78" y="202"/>
                  </a:lnTo>
                  <a:lnTo>
                    <a:pt x="66" y="206"/>
                  </a:lnTo>
                  <a:lnTo>
                    <a:pt x="56" y="209"/>
                  </a:lnTo>
                  <a:lnTo>
                    <a:pt x="38" y="220"/>
                  </a:lnTo>
                  <a:lnTo>
                    <a:pt x="19" y="231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3"/>
                  </a:lnTo>
                  <a:lnTo>
                    <a:pt x="0" y="243"/>
                  </a:lnTo>
                  <a:close/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3276" y="2180"/>
              <a:ext cx="26" cy="26"/>
            </a:xfrm>
            <a:custGeom>
              <a:avLst/>
              <a:gdLst>
                <a:gd name="T0" fmla="*/ 51 w 51"/>
                <a:gd name="T1" fmla="*/ 26 h 52"/>
                <a:gd name="T2" fmla="*/ 51 w 51"/>
                <a:gd name="T3" fmla="*/ 26 h 52"/>
                <a:gd name="T4" fmla="*/ 51 w 51"/>
                <a:gd name="T5" fmla="*/ 31 h 52"/>
                <a:gd name="T6" fmla="*/ 49 w 51"/>
                <a:gd name="T7" fmla="*/ 36 h 52"/>
                <a:gd name="T8" fmla="*/ 47 w 51"/>
                <a:gd name="T9" fmla="*/ 40 h 52"/>
                <a:gd name="T10" fmla="*/ 45 w 51"/>
                <a:gd name="T11" fmla="*/ 44 h 52"/>
                <a:gd name="T12" fmla="*/ 40 w 51"/>
                <a:gd name="T13" fmla="*/ 47 h 52"/>
                <a:gd name="T14" fmla="*/ 36 w 51"/>
                <a:gd name="T15" fmla="*/ 49 h 52"/>
                <a:gd name="T16" fmla="*/ 31 w 51"/>
                <a:gd name="T17" fmla="*/ 52 h 52"/>
                <a:gd name="T18" fmla="*/ 26 w 51"/>
                <a:gd name="T19" fmla="*/ 52 h 52"/>
                <a:gd name="T20" fmla="*/ 26 w 51"/>
                <a:gd name="T21" fmla="*/ 52 h 52"/>
                <a:gd name="T22" fmla="*/ 20 w 51"/>
                <a:gd name="T23" fmla="*/ 52 h 52"/>
                <a:gd name="T24" fmla="*/ 16 w 51"/>
                <a:gd name="T25" fmla="*/ 49 h 52"/>
                <a:gd name="T26" fmla="*/ 11 w 51"/>
                <a:gd name="T27" fmla="*/ 47 h 52"/>
                <a:gd name="T28" fmla="*/ 8 w 51"/>
                <a:gd name="T29" fmla="*/ 44 h 52"/>
                <a:gd name="T30" fmla="*/ 4 w 51"/>
                <a:gd name="T31" fmla="*/ 40 h 52"/>
                <a:gd name="T32" fmla="*/ 2 w 51"/>
                <a:gd name="T33" fmla="*/ 36 h 52"/>
                <a:gd name="T34" fmla="*/ 1 w 51"/>
                <a:gd name="T35" fmla="*/ 31 h 52"/>
                <a:gd name="T36" fmla="*/ 0 w 51"/>
                <a:gd name="T37" fmla="*/ 26 h 52"/>
                <a:gd name="T38" fmla="*/ 0 w 51"/>
                <a:gd name="T39" fmla="*/ 26 h 52"/>
                <a:gd name="T40" fmla="*/ 1 w 51"/>
                <a:gd name="T41" fmla="*/ 21 h 52"/>
                <a:gd name="T42" fmla="*/ 2 w 51"/>
                <a:gd name="T43" fmla="*/ 16 h 52"/>
                <a:gd name="T44" fmla="*/ 4 w 51"/>
                <a:gd name="T45" fmla="*/ 11 h 52"/>
                <a:gd name="T46" fmla="*/ 8 w 51"/>
                <a:gd name="T47" fmla="*/ 8 h 52"/>
                <a:gd name="T48" fmla="*/ 11 w 51"/>
                <a:gd name="T49" fmla="*/ 5 h 52"/>
                <a:gd name="T50" fmla="*/ 16 w 51"/>
                <a:gd name="T51" fmla="*/ 2 h 52"/>
                <a:gd name="T52" fmla="*/ 20 w 51"/>
                <a:gd name="T53" fmla="*/ 1 h 52"/>
                <a:gd name="T54" fmla="*/ 26 w 51"/>
                <a:gd name="T55" fmla="*/ 0 h 52"/>
                <a:gd name="T56" fmla="*/ 26 w 51"/>
                <a:gd name="T57" fmla="*/ 0 h 52"/>
                <a:gd name="T58" fmla="*/ 31 w 51"/>
                <a:gd name="T59" fmla="*/ 1 h 52"/>
                <a:gd name="T60" fmla="*/ 36 w 51"/>
                <a:gd name="T61" fmla="*/ 2 h 52"/>
                <a:gd name="T62" fmla="*/ 40 w 51"/>
                <a:gd name="T63" fmla="*/ 5 h 52"/>
                <a:gd name="T64" fmla="*/ 45 w 51"/>
                <a:gd name="T65" fmla="*/ 8 h 52"/>
                <a:gd name="T66" fmla="*/ 47 w 51"/>
                <a:gd name="T67" fmla="*/ 11 h 52"/>
                <a:gd name="T68" fmla="*/ 49 w 51"/>
                <a:gd name="T69" fmla="*/ 16 h 52"/>
                <a:gd name="T70" fmla="*/ 51 w 51"/>
                <a:gd name="T71" fmla="*/ 21 h 52"/>
                <a:gd name="T72" fmla="*/ 51 w 51"/>
                <a:gd name="T73" fmla="*/ 26 h 52"/>
                <a:gd name="T74" fmla="*/ 51 w 51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52">
                  <a:moveTo>
                    <a:pt x="51" y="26"/>
                  </a:moveTo>
                  <a:lnTo>
                    <a:pt x="51" y="26"/>
                  </a:lnTo>
                  <a:lnTo>
                    <a:pt x="51" y="31"/>
                  </a:lnTo>
                  <a:lnTo>
                    <a:pt x="49" y="36"/>
                  </a:lnTo>
                  <a:lnTo>
                    <a:pt x="47" y="40"/>
                  </a:lnTo>
                  <a:lnTo>
                    <a:pt x="45" y="44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0" y="52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5" y="8"/>
                  </a:lnTo>
                  <a:lnTo>
                    <a:pt x="47" y="11"/>
                  </a:lnTo>
                  <a:lnTo>
                    <a:pt x="49" y="16"/>
                  </a:lnTo>
                  <a:lnTo>
                    <a:pt x="51" y="21"/>
                  </a:lnTo>
                  <a:lnTo>
                    <a:pt x="51" y="2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3313" y="2180"/>
              <a:ext cx="25" cy="26"/>
            </a:xfrm>
            <a:custGeom>
              <a:avLst/>
              <a:gdLst>
                <a:gd name="T0" fmla="*/ 51 w 51"/>
                <a:gd name="T1" fmla="*/ 26 h 52"/>
                <a:gd name="T2" fmla="*/ 51 w 51"/>
                <a:gd name="T3" fmla="*/ 26 h 52"/>
                <a:gd name="T4" fmla="*/ 51 w 51"/>
                <a:gd name="T5" fmla="*/ 31 h 52"/>
                <a:gd name="T6" fmla="*/ 50 w 51"/>
                <a:gd name="T7" fmla="*/ 36 h 52"/>
                <a:gd name="T8" fmla="*/ 48 w 51"/>
                <a:gd name="T9" fmla="*/ 40 h 52"/>
                <a:gd name="T10" fmla="*/ 44 w 51"/>
                <a:gd name="T11" fmla="*/ 44 h 52"/>
                <a:gd name="T12" fmla="*/ 41 w 51"/>
                <a:gd name="T13" fmla="*/ 47 h 52"/>
                <a:gd name="T14" fmla="*/ 36 w 51"/>
                <a:gd name="T15" fmla="*/ 49 h 52"/>
                <a:gd name="T16" fmla="*/ 31 w 51"/>
                <a:gd name="T17" fmla="*/ 52 h 52"/>
                <a:gd name="T18" fmla="*/ 26 w 51"/>
                <a:gd name="T19" fmla="*/ 52 h 52"/>
                <a:gd name="T20" fmla="*/ 26 w 51"/>
                <a:gd name="T21" fmla="*/ 52 h 52"/>
                <a:gd name="T22" fmla="*/ 21 w 51"/>
                <a:gd name="T23" fmla="*/ 52 h 52"/>
                <a:gd name="T24" fmla="*/ 15 w 51"/>
                <a:gd name="T25" fmla="*/ 49 h 52"/>
                <a:gd name="T26" fmla="*/ 12 w 51"/>
                <a:gd name="T27" fmla="*/ 47 h 52"/>
                <a:gd name="T28" fmla="*/ 7 w 51"/>
                <a:gd name="T29" fmla="*/ 44 h 52"/>
                <a:gd name="T30" fmla="*/ 4 w 51"/>
                <a:gd name="T31" fmla="*/ 40 h 52"/>
                <a:gd name="T32" fmla="*/ 1 w 51"/>
                <a:gd name="T33" fmla="*/ 36 h 52"/>
                <a:gd name="T34" fmla="*/ 0 w 51"/>
                <a:gd name="T35" fmla="*/ 31 h 52"/>
                <a:gd name="T36" fmla="*/ 0 w 51"/>
                <a:gd name="T37" fmla="*/ 26 h 52"/>
                <a:gd name="T38" fmla="*/ 0 w 51"/>
                <a:gd name="T39" fmla="*/ 26 h 52"/>
                <a:gd name="T40" fmla="*/ 0 w 51"/>
                <a:gd name="T41" fmla="*/ 21 h 52"/>
                <a:gd name="T42" fmla="*/ 1 w 51"/>
                <a:gd name="T43" fmla="*/ 16 h 52"/>
                <a:gd name="T44" fmla="*/ 4 w 51"/>
                <a:gd name="T45" fmla="*/ 11 h 52"/>
                <a:gd name="T46" fmla="*/ 7 w 51"/>
                <a:gd name="T47" fmla="*/ 8 h 52"/>
                <a:gd name="T48" fmla="*/ 12 w 51"/>
                <a:gd name="T49" fmla="*/ 5 h 52"/>
                <a:gd name="T50" fmla="*/ 15 w 51"/>
                <a:gd name="T51" fmla="*/ 2 h 52"/>
                <a:gd name="T52" fmla="*/ 21 w 51"/>
                <a:gd name="T53" fmla="*/ 1 h 52"/>
                <a:gd name="T54" fmla="*/ 26 w 51"/>
                <a:gd name="T55" fmla="*/ 0 h 52"/>
                <a:gd name="T56" fmla="*/ 26 w 51"/>
                <a:gd name="T57" fmla="*/ 0 h 52"/>
                <a:gd name="T58" fmla="*/ 31 w 51"/>
                <a:gd name="T59" fmla="*/ 1 h 52"/>
                <a:gd name="T60" fmla="*/ 36 w 51"/>
                <a:gd name="T61" fmla="*/ 2 h 52"/>
                <a:gd name="T62" fmla="*/ 41 w 51"/>
                <a:gd name="T63" fmla="*/ 5 h 52"/>
                <a:gd name="T64" fmla="*/ 44 w 51"/>
                <a:gd name="T65" fmla="*/ 8 h 52"/>
                <a:gd name="T66" fmla="*/ 48 w 51"/>
                <a:gd name="T67" fmla="*/ 11 h 52"/>
                <a:gd name="T68" fmla="*/ 50 w 51"/>
                <a:gd name="T69" fmla="*/ 16 h 52"/>
                <a:gd name="T70" fmla="*/ 51 w 51"/>
                <a:gd name="T71" fmla="*/ 21 h 52"/>
                <a:gd name="T72" fmla="*/ 51 w 51"/>
                <a:gd name="T73" fmla="*/ 26 h 52"/>
                <a:gd name="T74" fmla="*/ 51 w 51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52">
                  <a:moveTo>
                    <a:pt x="51" y="26"/>
                  </a:moveTo>
                  <a:lnTo>
                    <a:pt x="51" y="26"/>
                  </a:lnTo>
                  <a:lnTo>
                    <a:pt x="51" y="31"/>
                  </a:lnTo>
                  <a:lnTo>
                    <a:pt x="50" y="36"/>
                  </a:lnTo>
                  <a:lnTo>
                    <a:pt x="48" y="40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1" y="52"/>
                  </a:lnTo>
                  <a:lnTo>
                    <a:pt x="15" y="49"/>
                  </a:lnTo>
                  <a:lnTo>
                    <a:pt x="12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5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1" y="5"/>
                  </a:lnTo>
                  <a:lnTo>
                    <a:pt x="44" y="8"/>
                  </a:lnTo>
                  <a:lnTo>
                    <a:pt x="48" y="11"/>
                  </a:lnTo>
                  <a:lnTo>
                    <a:pt x="50" y="16"/>
                  </a:lnTo>
                  <a:lnTo>
                    <a:pt x="51" y="21"/>
                  </a:lnTo>
                  <a:lnTo>
                    <a:pt x="51" y="2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3349" y="2180"/>
              <a:ext cx="26" cy="26"/>
            </a:xfrm>
            <a:custGeom>
              <a:avLst/>
              <a:gdLst>
                <a:gd name="T0" fmla="*/ 52 w 52"/>
                <a:gd name="T1" fmla="*/ 26 h 52"/>
                <a:gd name="T2" fmla="*/ 52 w 52"/>
                <a:gd name="T3" fmla="*/ 26 h 52"/>
                <a:gd name="T4" fmla="*/ 51 w 52"/>
                <a:gd name="T5" fmla="*/ 31 h 52"/>
                <a:gd name="T6" fmla="*/ 49 w 52"/>
                <a:gd name="T7" fmla="*/ 36 h 52"/>
                <a:gd name="T8" fmla="*/ 47 w 52"/>
                <a:gd name="T9" fmla="*/ 40 h 52"/>
                <a:gd name="T10" fmla="*/ 44 w 52"/>
                <a:gd name="T11" fmla="*/ 44 h 52"/>
                <a:gd name="T12" fmla="*/ 40 w 52"/>
                <a:gd name="T13" fmla="*/ 47 h 52"/>
                <a:gd name="T14" fmla="*/ 36 w 52"/>
                <a:gd name="T15" fmla="*/ 49 h 52"/>
                <a:gd name="T16" fmla="*/ 31 w 52"/>
                <a:gd name="T17" fmla="*/ 52 h 52"/>
                <a:gd name="T18" fmla="*/ 25 w 52"/>
                <a:gd name="T19" fmla="*/ 52 h 52"/>
                <a:gd name="T20" fmla="*/ 25 w 52"/>
                <a:gd name="T21" fmla="*/ 52 h 52"/>
                <a:gd name="T22" fmla="*/ 21 w 52"/>
                <a:gd name="T23" fmla="*/ 52 h 52"/>
                <a:gd name="T24" fmla="*/ 16 w 52"/>
                <a:gd name="T25" fmla="*/ 49 h 52"/>
                <a:gd name="T26" fmla="*/ 11 w 52"/>
                <a:gd name="T27" fmla="*/ 47 h 52"/>
                <a:gd name="T28" fmla="*/ 7 w 52"/>
                <a:gd name="T29" fmla="*/ 44 h 52"/>
                <a:gd name="T30" fmla="*/ 4 w 52"/>
                <a:gd name="T31" fmla="*/ 40 h 52"/>
                <a:gd name="T32" fmla="*/ 2 w 52"/>
                <a:gd name="T33" fmla="*/ 36 h 52"/>
                <a:gd name="T34" fmla="*/ 0 w 52"/>
                <a:gd name="T35" fmla="*/ 31 h 52"/>
                <a:gd name="T36" fmla="*/ 0 w 52"/>
                <a:gd name="T37" fmla="*/ 26 h 52"/>
                <a:gd name="T38" fmla="*/ 0 w 52"/>
                <a:gd name="T39" fmla="*/ 26 h 52"/>
                <a:gd name="T40" fmla="*/ 0 w 52"/>
                <a:gd name="T41" fmla="*/ 21 h 52"/>
                <a:gd name="T42" fmla="*/ 2 w 52"/>
                <a:gd name="T43" fmla="*/ 16 h 52"/>
                <a:gd name="T44" fmla="*/ 4 w 52"/>
                <a:gd name="T45" fmla="*/ 11 h 52"/>
                <a:gd name="T46" fmla="*/ 7 w 52"/>
                <a:gd name="T47" fmla="*/ 8 h 52"/>
                <a:gd name="T48" fmla="*/ 11 w 52"/>
                <a:gd name="T49" fmla="*/ 5 h 52"/>
                <a:gd name="T50" fmla="*/ 16 w 52"/>
                <a:gd name="T51" fmla="*/ 2 h 52"/>
                <a:gd name="T52" fmla="*/ 21 w 52"/>
                <a:gd name="T53" fmla="*/ 1 h 52"/>
                <a:gd name="T54" fmla="*/ 25 w 52"/>
                <a:gd name="T55" fmla="*/ 0 h 52"/>
                <a:gd name="T56" fmla="*/ 25 w 52"/>
                <a:gd name="T57" fmla="*/ 0 h 52"/>
                <a:gd name="T58" fmla="*/ 31 w 52"/>
                <a:gd name="T59" fmla="*/ 1 h 52"/>
                <a:gd name="T60" fmla="*/ 36 w 52"/>
                <a:gd name="T61" fmla="*/ 2 h 52"/>
                <a:gd name="T62" fmla="*/ 40 w 52"/>
                <a:gd name="T63" fmla="*/ 5 h 52"/>
                <a:gd name="T64" fmla="*/ 44 w 52"/>
                <a:gd name="T65" fmla="*/ 8 h 52"/>
                <a:gd name="T66" fmla="*/ 47 w 52"/>
                <a:gd name="T67" fmla="*/ 11 h 52"/>
                <a:gd name="T68" fmla="*/ 49 w 52"/>
                <a:gd name="T69" fmla="*/ 16 h 52"/>
                <a:gd name="T70" fmla="*/ 51 w 52"/>
                <a:gd name="T71" fmla="*/ 21 h 52"/>
                <a:gd name="T72" fmla="*/ 52 w 52"/>
                <a:gd name="T73" fmla="*/ 26 h 52"/>
                <a:gd name="T74" fmla="*/ 52 w 52"/>
                <a:gd name="T7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52" y="26"/>
                  </a:lnTo>
                  <a:lnTo>
                    <a:pt x="51" y="31"/>
                  </a:lnTo>
                  <a:lnTo>
                    <a:pt x="49" y="36"/>
                  </a:lnTo>
                  <a:lnTo>
                    <a:pt x="47" y="40"/>
                  </a:lnTo>
                  <a:lnTo>
                    <a:pt x="44" y="44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1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1" y="52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4" y="8"/>
                  </a:lnTo>
                  <a:lnTo>
                    <a:pt x="47" y="11"/>
                  </a:lnTo>
                  <a:lnTo>
                    <a:pt x="49" y="16"/>
                  </a:lnTo>
                  <a:lnTo>
                    <a:pt x="51" y="21"/>
                  </a:lnTo>
                  <a:lnTo>
                    <a:pt x="52" y="2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 userDrawn="1"/>
          </p:nvSpPr>
          <p:spPr bwMode="auto">
            <a:xfrm>
              <a:off x="3211" y="2046"/>
              <a:ext cx="206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 userDrawn="1"/>
          </p:nvSpPr>
          <p:spPr bwMode="auto">
            <a:xfrm>
              <a:off x="3211" y="2075"/>
              <a:ext cx="107" cy="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819" y="6443663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7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9.1.2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網路上的中間商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既然去中間化創造了供需雙贏的結果，網路上的中間商又是從何出現的呢？這主要是因為隨著電子商務快速發展與普及，新的問題又出現了。以下說明幾個常見的問題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電子商務的低進入門檻，使得網路商店多如牛毛，商家愈來愈不容易在茫茫網海中被消費者發現</a:t>
            </a:r>
            <a:r>
              <a:rPr lang="zh-TW" altLang="zh-TW" b="1" dirty="0" smtClean="0">
                <a:solidFill>
                  <a:srgbClr val="000066"/>
                </a:solidFill>
              </a:rPr>
              <a:t>。</a:t>
            </a:r>
            <a:endParaRPr lang="en-US" altLang="zh-TW" b="1" dirty="0">
              <a:solidFill>
                <a:srgbClr val="000066"/>
              </a:solidFill>
            </a:endParaRPr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網路上的詐騙事件頻傳，降低了消費者對網路購物的信任</a:t>
            </a:r>
            <a:r>
              <a:rPr lang="zh-TW" altLang="zh-TW" b="1" dirty="0" smtClean="0">
                <a:solidFill>
                  <a:srgbClr val="000066"/>
                </a:solidFill>
              </a:rPr>
              <a:t>。</a:t>
            </a:r>
            <a:endParaRPr lang="en-US" altLang="zh-TW" b="1" dirty="0">
              <a:solidFill>
                <a:srgbClr val="000066"/>
              </a:solidFill>
            </a:endParaRPr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自行建置並維護相關的軟硬體平臺，以提供線上服務，對許多商家來說，不僅難度高，且是一筆不小的成本</a:t>
            </a:r>
            <a:r>
              <a:rPr lang="zh-TW" altLang="zh-TW" b="1" dirty="0" smtClean="0">
                <a:solidFill>
                  <a:srgbClr val="000066"/>
                </a:solidFill>
              </a:rPr>
              <a:t>。</a:t>
            </a:r>
            <a:endParaRPr lang="zh-TW" altLang="en-US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66"/>
                </a:solidFill>
              </a:rPr>
              <a:t>9.1.2</a:t>
            </a:r>
            <a:r>
              <a:rPr lang="zh-TW" altLang="en-US" sz="2800" dirty="0">
                <a:solidFill>
                  <a:srgbClr val="660066"/>
                </a:solidFill>
              </a:rPr>
              <a:t>  </a:t>
            </a:r>
            <a:r>
              <a:rPr lang="zh-TW" altLang="zh-TW" sz="2800" dirty="0">
                <a:solidFill>
                  <a:srgbClr val="660066"/>
                </a:solidFill>
                <a:effectLst/>
              </a:rPr>
              <a:t>網路上的中間商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zh-TW" dirty="0"/>
              <a:t>新中間商最重要的功能在於提供平臺，以支援電子商務活動的運作。我們依平臺服務的對象，將提供平臺服務的中間商分成下列幾種</a:t>
            </a:r>
            <a:r>
              <a:rPr lang="zh-TW" altLang="zh-TW" dirty="0" smtClean="0"/>
              <a:t>：</a:t>
            </a:r>
            <a:endParaRPr lang="zh-TW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en-US" altLang="zh-TW" b="1" dirty="0">
                <a:solidFill>
                  <a:srgbClr val="000066"/>
                </a:solidFill>
              </a:rPr>
              <a:t>B2B</a:t>
            </a:r>
            <a:r>
              <a:rPr lang="zh-TW" altLang="zh-TW" b="1" dirty="0">
                <a:solidFill>
                  <a:srgbClr val="000066"/>
                </a:solidFill>
              </a:rPr>
              <a:t>電子交易市集 </a:t>
            </a:r>
            <a:r>
              <a:rPr lang="en-US" altLang="zh-TW" b="1" dirty="0">
                <a:solidFill>
                  <a:srgbClr val="000066"/>
                </a:solidFill>
              </a:rPr>
              <a:t>(Electronic Marketplace)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提供企業與企業線上交易的服務平臺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en-US" altLang="zh-TW" b="1" dirty="0">
                <a:solidFill>
                  <a:srgbClr val="000066"/>
                </a:solidFill>
              </a:rPr>
              <a:t>B2C</a:t>
            </a:r>
            <a:r>
              <a:rPr lang="zh-TW" altLang="zh-TW" b="1" dirty="0">
                <a:solidFill>
                  <a:srgbClr val="000066"/>
                </a:solidFill>
              </a:rPr>
              <a:t>交易平臺 </a:t>
            </a:r>
            <a:r>
              <a:rPr lang="en-US" altLang="zh-TW" b="1" dirty="0">
                <a:solidFill>
                  <a:srgbClr val="000066"/>
                </a:solidFill>
              </a:rPr>
              <a:t>(Commerce Platform)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可說是網路上的零售商，他們建置平臺，並選擇合適的商品在平臺上銷售，成為製造商與消費者的中間人。</a:t>
            </a:r>
            <a:endParaRPr lang="en-US" altLang="zh-TW" b="1" dirty="0">
              <a:solidFill>
                <a:srgbClr val="000066"/>
              </a:solidFill>
            </a:endParaRPr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en-US" altLang="zh-TW" b="1" dirty="0">
                <a:solidFill>
                  <a:srgbClr val="000066"/>
                </a:solidFill>
              </a:rPr>
              <a:t>B2B2C</a:t>
            </a:r>
            <a:r>
              <a:rPr lang="zh-TW" altLang="zh-TW" b="1" dirty="0">
                <a:solidFill>
                  <a:srgbClr val="000066"/>
                </a:solidFill>
              </a:rPr>
              <a:t>網路服務平臺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提供服務平臺，讓商家在平臺上開店，或是提供服務，以進行</a:t>
            </a:r>
            <a:r>
              <a:rPr lang="en-US" altLang="zh-TW" dirty="0"/>
              <a:t>B2C</a:t>
            </a:r>
            <a:r>
              <a:rPr lang="zh-TW" altLang="zh-TW" dirty="0"/>
              <a:t>的商務活動。</a:t>
            </a:r>
            <a:endParaRPr lang="en-US" altLang="zh-TW" b="1" dirty="0">
              <a:solidFill>
                <a:srgbClr val="000066"/>
              </a:solidFill>
            </a:endParaRPr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r>
              <a:rPr lang="zh-TW" altLang="zh-TW" b="1" dirty="0">
                <a:solidFill>
                  <a:srgbClr val="000066"/>
                </a:solidFill>
              </a:rPr>
              <a:t>第三方服務平臺</a:t>
            </a:r>
            <a:r>
              <a:rPr lang="zh-TW" altLang="zh-TW" b="1" dirty="0" smtClean="0">
                <a:solidFill>
                  <a:srgbClr val="000066"/>
                </a:solidFill>
              </a:rPr>
              <a:t>：</a:t>
            </a:r>
            <a:r>
              <a:rPr lang="zh-TW" altLang="zh-TW" dirty="0"/>
              <a:t>獨立於買方與賣方之外，提供服務以支援交易活動的第三方，目的在提升線上交易的安全性與方便性。</a:t>
            </a:r>
            <a:endParaRPr lang="zh-TW" altLang="zh-TW" b="1" dirty="0">
              <a:solidFill>
                <a:srgbClr val="000066"/>
              </a:solidFill>
            </a:endParaRPr>
          </a:p>
          <a:p>
            <a:pPr marL="648000" lvl="1" indent="-288000">
              <a:buClr>
                <a:srgbClr val="000066"/>
              </a:buClr>
              <a:buFont typeface="+mj-lt"/>
              <a:buAutoNum type="arabicPeriod"/>
            </a:pPr>
            <a:endParaRPr lang="zh-TW" altLang="en-US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5998</Words>
  <Application>Microsoft Office PowerPoint</Application>
  <PresentationFormat>如螢幕大小 (4:3)</PresentationFormat>
  <Paragraphs>247</Paragraphs>
  <Slides>74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74</vt:i4>
      </vt:variant>
    </vt:vector>
  </HeadingPairs>
  <TitlesOfParts>
    <vt:vector size="75" baseType="lpstr">
      <vt:lpstr>1_Office 佈景主題</vt:lpstr>
      <vt:lpstr>PowerPoint 簡報</vt:lpstr>
      <vt:lpstr>學習目標</vt:lpstr>
      <vt:lpstr>9.1  商務活動中的中間商</vt:lpstr>
      <vt:lpstr>9.1.1  傳統供應鏈活動中的中間商</vt:lpstr>
      <vt:lpstr>9.1.1  傳統供應鏈活動中的中間商</vt:lpstr>
      <vt:lpstr>9.1.1  傳統供應鏈活動中的中間商</vt:lpstr>
      <vt:lpstr>9.1.1  傳統供應鏈活動中的中間商</vt:lpstr>
      <vt:lpstr>9.1.2  網路上的中間商</vt:lpstr>
      <vt:lpstr>9.1.2  網路上的中間商</vt:lpstr>
      <vt:lpstr>9.2  B2B電子市集</vt:lpstr>
      <vt:lpstr>9.2.1  電子市集的涵義</vt:lpstr>
      <vt:lpstr>9.2.1  電子市集的涵義</vt:lpstr>
      <vt:lpstr>9.2.1  電子市集的涵義</vt:lpstr>
      <vt:lpstr>9.2.2  電子市集的經營與關鍵成功因素</vt:lpstr>
      <vt:lpstr>9.2.2  電子市集的經營與關鍵成功因素</vt:lpstr>
      <vt:lpstr>9.2.2  電子市集的經營與關鍵成功因素</vt:lpstr>
      <vt:lpstr>9.2.2  電子市集的經營與關鍵成功因素</vt:lpstr>
      <vt:lpstr>9.3  B2C交易平臺</vt:lpstr>
      <vt:lpstr>9.3.1  什麼是B2C交易平臺？</vt:lpstr>
      <vt:lpstr>9.3.1  什麼是B2C交易平臺？</vt:lpstr>
      <vt:lpstr>9.3.1  什麼是B2C交易平臺？</vt:lpstr>
      <vt:lpstr>9.3.1  什麼是B2C交易平臺？</vt:lpstr>
      <vt:lpstr>9.3.2  B2C交易平臺的效益</vt:lpstr>
      <vt:lpstr>9.3.2  B2C交易平臺的效益</vt:lpstr>
      <vt:lpstr>9.3.2  B2C交易平臺的效益</vt:lpstr>
      <vt:lpstr>9.4  B2B2C網路服務平臺</vt:lpstr>
      <vt:lpstr>9.4.1  B2B2C電子商務的定義</vt:lpstr>
      <vt:lpstr>9.4.1  B2B2C電子商務的定義</vt:lpstr>
      <vt:lpstr>9.4.1  B2B2C電子商務的定義</vt:lpstr>
      <vt:lpstr>9.4.2  B2B2C電子商務的經營模式</vt:lpstr>
      <vt:lpstr>9.4.2  B2B2C電子商務的經營模式</vt:lpstr>
      <vt:lpstr>9.4.3  B2B2C電子商務的效益及風險</vt:lpstr>
      <vt:lpstr>9.4.3  B2B2C電子商務的效益及風險</vt:lpstr>
      <vt:lpstr>9.4.3  B2B2C電子商務的效益及風險</vt:lpstr>
      <vt:lpstr>9.4.4  B2B2C電子商務的獲利模式</vt:lpstr>
      <vt:lpstr>9.4.4  B2B2C電子商務的獲利模式</vt:lpstr>
      <vt:lpstr>9.4.4  B2B2C電子商務的獲利模式</vt:lpstr>
      <vt:lpstr>9.5  第三方服務平臺 – 9.5.1  第三方金流服務平臺</vt:lpstr>
      <vt:lpstr>9.5.1  第三方金流服務平臺</vt:lpstr>
      <vt:lpstr>9.5.2  第三方憑證服務平臺</vt:lpstr>
      <vt:lpstr>9.5.2  第三方憑證服務平臺</vt:lpstr>
      <vt:lpstr>9.5.3  網際網路代管服務</vt:lpstr>
      <vt:lpstr>9.5.3  網際網路代管服務</vt:lpstr>
      <vt:lpstr>9.5.3  網際網路代管服務</vt:lpstr>
      <vt:lpstr>9.5.3  網際網路代管服務</vt:lpstr>
      <vt:lpstr>9.5.3  網際網路代管服務</vt:lpstr>
      <vt:lpstr>9.5.3  網際網路代管服務</vt:lpstr>
      <vt:lpstr>9.5.4  第三方資訊服務平臺</vt:lpstr>
      <vt:lpstr>9.6  電子商務物流</vt:lpstr>
      <vt:lpstr>9.6.1  B2B電子商務物流</vt:lpstr>
      <vt:lpstr>9.6.1  B2B電子商務物流</vt:lpstr>
      <vt:lpstr>9.6.1  B2B電子商務物流</vt:lpstr>
      <vt:lpstr>9.6.2  B2C電子商務物流</vt:lpstr>
      <vt:lpstr>9.6.2  B2C電子商務物流</vt:lpstr>
      <vt:lpstr>9.6.2  B2C電子商務物流</vt:lpstr>
      <vt:lpstr>9.6.2  B2C電子商務物流</vt:lpstr>
      <vt:lpstr>9.6.2  B2C電子商務物流</vt:lpstr>
      <vt:lpstr>9.6.2  B2C電子商務物流</vt:lpstr>
      <vt:lpstr>9.6.3  C2C電子商務物流</vt:lpstr>
      <vt:lpstr>9.6.3  C2C電子商務物流</vt:lpstr>
      <vt:lpstr>9.6.4  數位化商品物流</vt:lpstr>
      <vt:lpstr>9.6.5  電子商務物流的重要議題：逆物流</vt:lpstr>
      <vt:lpstr>9.6.5  電子商務物流的重要議題：逆物流</vt:lpstr>
      <vt:lpstr>9.6.5  電子商務物流的重要議題：逆物流</vt:lpstr>
      <vt:lpstr>9.6.5  電子商務物流的重要議題：逆物流</vt:lpstr>
      <vt:lpstr>9.6.6  第三方服務平臺應用範例</vt:lpstr>
      <vt:lpstr>9.6.6  第三方服務平臺應用範例</vt:lpstr>
      <vt:lpstr>9.6.6  第三方服務平臺應用範例</vt:lpstr>
      <vt:lpstr>9.6.6  第三方服務平臺應用範例</vt:lpstr>
      <vt:lpstr>9.6.6  第三方服務平臺應用範例</vt:lpstr>
      <vt:lpstr>9.6.6  第三方服務平臺應用範例</vt:lpstr>
      <vt:lpstr>9.7  結　論</vt:lpstr>
      <vt:lpstr>9.7  結　論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winx</dc:creator>
  <cp:lastModifiedBy>winx</cp:lastModifiedBy>
  <cp:revision>98</cp:revision>
  <dcterms:created xsi:type="dcterms:W3CDTF">2017-02-20T08:35:36Z</dcterms:created>
  <dcterms:modified xsi:type="dcterms:W3CDTF">2020-02-05T09:02:57Z</dcterms:modified>
</cp:coreProperties>
</file>